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4"/>
    <p:sldMasterId id="2147483648" r:id="rId5"/>
  </p:sldMasterIdLst>
  <p:notesMasterIdLst>
    <p:notesMasterId r:id="rId28"/>
  </p:notesMasterIdLst>
  <p:sldIdLst>
    <p:sldId id="599" r:id="rId6"/>
    <p:sldId id="282" r:id="rId7"/>
    <p:sldId id="602" r:id="rId8"/>
    <p:sldId id="600" r:id="rId9"/>
    <p:sldId id="263" r:id="rId10"/>
    <p:sldId id="264" r:id="rId11"/>
    <p:sldId id="297" r:id="rId12"/>
    <p:sldId id="601" r:id="rId13"/>
    <p:sldId id="515" r:id="rId14"/>
    <p:sldId id="517" r:id="rId15"/>
    <p:sldId id="581" r:id="rId16"/>
    <p:sldId id="584" r:id="rId17"/>
    <p:sldId id="585" r:id="rId18"/>
    <p:sldId id="586" r:id="rId19"/>
    <p:sldId id="587" r:id="rId20"/>
    <p:sldId id="588" r:id="rId21"/>
    <p:sldId id="521" r:id="rId22"/>
    <p:sldId id="505" r:id="rId23"/>
    <p:sldId id="593" r:id="rId24"/>
    <p:sldId id="577" r:id="rId25"/>
    <p:sldId id="594" r:id="rId26"/>
    <p:sldId id="259"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andara" panose="020E0502030303020204" pitchFamily="34" charset="0"/>
      <p:regular r:id="rId33"/>
      <p:bold r:id="rId34"/>
      <p:italic r:id="rId35"/>
      <p:boldItalic r:id="rId36"/>
    </p:embeddedFont>
    <p:embeddedFont>
      <p:font typeface="Impact" panose="020B0806030902050204" pitchFamily="34" charset="0"/>
      <p:regular r:id="rId37"/>
    </p:embeddedFont>
    <p:embeddedFont>
      <p:font typeface="Lato" panose="020F0502020204030203" pitchFamily="34" charset="0"/>
      <p:regular r:id="rId38"/>
      <p:bold r:id="rId39"/>
      <p:italic r:id="rId40"/>
      <p:boldItalic r:id="rId41"/>
    </p:embeddedFont>
    <p:embeddedFont>
      <p:font typeface="Raleway"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drigo Camaren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69C"/>
    <a:srgbClr val="EF5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61D9C-496F-3062-776E-0B616AD91B97}" v="39" dt="2022-11-04T16:14:29.541"/>
    <p1510:client id="{1818318A-0AA9-063B-C4C7-EBAE069BFC4B}" v="169" dt="2022-11-04T14:32:48.340"/>
    <p1510:client id="{74B0003E-4870-4BB8-ACE1-1CAED12A313A}" v="9" dt="2022-11-04T15:56:31.109"/>
    <p1510:client id="{F7919D18-7709-0E62-F580-A47A88CEF9E4}" v="27" dt="2022-11-07T17:31:18.737"/>
    <p1510:client id="{FD10C679-F13F-4A60-8E1E-661B3C71A1AB}" v="2" dt="2022-11-04T15:10:28.804"/>
  </p1510:revLst>
</p1510:revInfo>
</file>

<file path=ppt/tableStyles.xml><?xml version="1.0" encoding="utf-8"?>
<a:tblStyleLst xmlns:a="http://schemas.openxmlformats.org/drawingml/2006/main" def="{63B3FB4A-536D-4D9C-BCF6-CA5B121A42A3}">
  <a:tblStyle styleId="{63B3FB4A-536D-4D9C-BCF6-CA5B121A42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9" autoAdjust="0"/>
    <p:restoredTop sz="86619" autoAdjust="0"/>
  </p:normalViewPr>
  <p:slideViewPr>
    <p:cSldViewPr snapToGrid="0">
      <p:cViewPr varScale="1">
        <p:scale>
          <a:sx n="74" d="100"/>
          <a:sy n="74" d="100"/>
        </p:scale>
        <p:origin x="1160" y="4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tney Sweat" userId="S::cortney.sweat@ilsi.net::c0e9be42-2644-4425-990e-02f876effa97" providerId="AD" clId="Web-{1818318A-0AA9-063B-C4C7-EBAE069BFC4B}"/>
    <pc:docChg chg="addSld delSld modSld sldOrd">
      <pc:chgData name="Cortney Sweat" userId="S::cortney.sweat@ilsi.net::c0e9be42-2644-4425-990e-02f876effa97" providerId="AD" clId="Web-{1818318A-0AA9-063B-C4C7-EBAE069BFC4B}" dt="2022-11-04T14:32:43.824" v="110" actId="20577"/>
      <pc:docMkLst>
        <pc:docMk/>
      </pc:docMkLst>
      <pc:sldChg chg="addSp delSp modSp ord">
        <pc:chgData name="Cortney Sweat" userId="S::cortney.sweat@ilsi.net::c0e9be42-2644-4425-990e-02f876effa97" providerId="AD" clId="Web-{1818318A-0AA9-063B-C4C7-EBAE069BFC4B}" dt="2022-11-04T14:30:57.637" v="99" actId="14100"/>
        <pc:sldMkLst>
          <pc:docMk/>
          <pc:sldMk cId="2371680246" sldId="282"/>
        </pc:sldMkLst>
        <pc:spChg chg="mod">
          <ac:chgData name="Cortney Sweat" userId="S::cortney.sweat@ilsi.net::c0e9be42-2644-4425-990e-02f876effa97" providerId="AD" clId="Web-{1818318A-0AA9-063B-C4C7-EBAE069BFC4B}" dt="2022-11-04T14:27:02.529" v="20" actId="20577"/>
          <ac:spMkLst>
            <pc:docMk/>
            <pc:sldMk cId="2371680246" sldId="282"/>
            <ac:spMk id="2" creationId="{00000000-0000-0000-0000-000000000000}"/>
          </ac:spMkLst>
        </pc:spChg>
        <pc:spChg chg="mod">
          <ac:chgData name="Cortney Sweat" userId="S::cortney.sweat@ilsi.net::c0e9be42-2644-4425-990e-02f876effa97" providerId="AD" clId="Web-{1818318A-0AA9-063B-C4C7-EBAE069BFC4B}" dt="2022-11-04T14:26:53.233" v="18" actId="20577"/>
          <ac:spMkLst>
            <pc:docMk/>
            <pc:sldMk cId="2371680246" sldId="282"/>
            <ac:spMk id="3" creationId="{00000000-0000-0000-0000-000000000000}"/>
          </ac:spMkLst>
        </pc:spChg>
        <pc:spChg chg="add mod">
          <ac:chgData name="Cortney Sweat" userId="S::cortney.sweat@ilsi.net::c0e9be42-2644-4425-990e-02f876effa97" providerId="AD" clId="Web-{1818318A-0AA9-063B-C4C7-EBAE069BFC4B}" dt="2022-11-04T14:30:57.637" v="99" actId="14100"/>
          <ac:spMkLst>
            <pc:docMk/>
            <pc:sldMk cId="2371680246" sldId="282"/>
            <ac:spMk id="5" creationId="{57C4D265-73C7-EDB7-647F-A7004E967BE5}"/>
          </ac:spMkLst>
        </pc:spChg>
        <pc:picChg chg="del">
          <ac:chgData name="Cortney Sweat" userId="S::cortney.sweat@ilsi.net::c0e9be42-2644-4425-990e-02f876effa97" providerId="AD" clId="Web-{1818318A-0AA9-063B-C4C7-EBAE069BFC4B}" dt="2022-11-04T14:30:23.841" v="85"/>
          <ac:picMkLst>
            <pc:docMk/>
            <pc:sldMk cId="2371680246" sldId="282"/>
            <ac:picMk id="4" creationId="{47A2F358-4D9B-4E38-8BE0-5189627BCEB9}"/>
          </ac:picMkLst>
        </pc:picChg>
      </pc:sldChg>
      <pc:sldChg chg="del">
        <pc:chgData name="Cortney Sweat" userId="S::cortney.sweat@ilsi.net::c0e9be42-2644-4425-990e-02f876effa97" providerId="AD" clId="Web-{1818318A-0AA9-063B-C4C7-EBAE069BFC4B}" dt="2022-11-04T14:24:37.937" v="0"/>
        <pc:sldMkLst>
          <pc:docMk/>
          <pc:sldMk cId="3093241932" sldId="513"/>
        </pc:sldMkLst>
      </pc:sldChg>
      <pc:sldChg chg="del">
        <pc:chgData name="Cortney Sweat" userId="S::cortney.sweat@ilsi.net::c0e9be42-2644-4425-990e-02f876effa97" providerId="AD" clId="Web-{1818318A-0AA9-063B-C4C7-EBAE069BFC4B}" dt="2022-11-04T14:31:06.293" v="100"/>
        <pc:sldMkLst>
          <pc:docMk/>
          <pc:sldMk cId="941096018" sldId="523"/>
        </pc:sldMkLst>
      </pc:sldChg>
      <pc:sldChg chg="new del ord">
        <pc:chgData name="Cortney Sweat" userId="S::cortney.sweat@ilsi.net::c0e9be42-2644-4425-990e-02f876effa97" providerId="AD" clId="Web-{1818318A-0AA9-063B-C4C7-EBAE069BFC4B}" dt="2022-11-04T14:25:50.014" v="9"/>
        <pc:sldMkLst>
          <pc:docMk/>
          <pc:sldMk cId="1149329856" sldId="597"/>
        </pc:sldMkLst>
      </pc:sldChg>
      <pc:sldChg chg="modSp new del ord">
        <pc:chgData name="Cortney Sweat" userId="S::cortney.sweat@ilsi.net::c0e9be42-2644-4425-990e-02f876effa97" providerId="AD" clId="Web-{1818318A-0AA9-063B-C4C7-EBAE069BFC4B}" dt="2022-11-04T14:31:54.106" v="102"/>
        <pc:sldMkLst>
          <pc:docMk/>
          <pc:sldMk cId="3386104161" sldId="598"/>
        </pc:sldMkLst>
        <pc:spChg chg="mod">
          <ac:chgData name="Cortney Sweat" userId="S::cortney.sweat@ilsi.net::c0e9be42-2644-4425-990e-02f876effa97" providerId="AD" clId="Web-{1818318A-0AA9-063B-C4C7-EBAE069BFC4B}" dt="2022-11-04T14:25:36.796" v="6" actId="20577"/>
          <ac:spMkLst>
            <pc:docMk/>
            <pc:sldMk cId="3386104161" sldId="598"/>
            <ac:spMk id="2" creationId="{390AEE25-F071-36E0-6723-D4B2B907A4A0}"/>
          </ac:spMkLst>
        </pc:spChg>
      </pc:sldChg>
      <pc:sldChg chg="modSp add ord replId">
        <pc:chgData name="Cortney Sweat" userId="S::cortney.sweat@ilsi.net::c0e9be42-2644-4425-990e-02f876effa97" providerId="AD" clId="Web-{1818318A-0AA9-063B-C4C7-EBAE069BFC4B}" dt="2022-11-04T14:31:47.934" v="101" actId="1076"/>
        <pc:sldMkLst>
          <pc:docMk/>
          <pc:sldMk cId="3576603349" sldId="599"/>
        </pc:sldMkLst>
        <pc:spChg chg="mod">
          <ac:chgData name="Cortney Sweat" userId="S::cortney.sweat@ilsi.net::c0e9be42-2644-4425-990e-02f876effa97" providerId="AD" clId="Web-{1818318A-0AA9-063B-C4C7-EBAE069BFC4B}" dt="2022-11-04T14:26:09.514" v="13" actId="20577"/>
          <ac:spMkLst>
            <pc:docMk/>
            <pc:sldMk cId="3576603349" sldId="599"/>
            <ac:spMk id="2" creationId="{00000000-0000-0000-0000-000000000000}"/>
          </ac:spMkLst>
        </pc:spChg>
        <pc:spChg chg="mod">
          <ac:chgData name="Cortney Sweat" userId="S::cortney.sweat@ilsi.net::c0e9be42-2644-4425-990e-02f876effa97" providerId="AD" clId="Web-{1818318A-0AA9-063B-C4C7-EBAE069BFC4B}" dt="2022-11-04T14:26:20.139" v="15" actId="20577"/>
          <ac:spMkLst>
            <pc:docMk/>
            <pc:sldMk cId="3576603349" sldId="599"/>
            <ac:spMk id="3" creationId="{00000000-0000-0000-0000-000000000000}"/>
          </ac:spMkLst>
        </pc:spChg>
        <pc:picChg chg="mod">
          <ac:chgData name="Cortney Sweat" userId="S::cortney.sweat@ilsi.net::c0e9be42-2644-4425-990e-02f876effa97" providerId="AD" clId="Web-{1818318A-0AA9-063B-C4C7-EBAE069BFC4B}" dt="2022-11-04T14:31:47.934" v="101" actId="1076"/>
          <ac:picMkLst>
            <pc:docMk/>
            <pc:sldMk cId="3576603349" sldId="599"/>
            <ac:picMk id="4" creationId="{47A2F358-4D9B-4E38-8BE0-5189627BCEB9}"/>
          </ac:picMkLst>
        </pc:picChg>
      </pc:sldChg>
      <pc:sldChg chg="modSp add replId">
        <pc:chgData name="Cortney Sweat" userId="S::cortney.sweat@ilsi.net::c0e9be42-2644-4425-990e-02f876effa97" providerId="AD" clId="Web-{1818318A-0AA9-063B-C4C7-EBAE069BFC4B}" dt="2022-11-04T14:32:43.824" v="110" actId="20577"/>
        <pc:sldMkLst>
          <pc:docMk/>
          <pc:sldMk cId="1470408081" sldId="600"/>
        </pc:sldMkLst>
        <pc:spChg chg="mod">
          <ac:chgData name="Cortney Sweat" userId="S::cortney.sweat@ilsi.net::c0e9be42-2644-4425-990e-02f876effa97" providerId="AD" clId="Web-{1818318A-0AA9-063B-C4C7-EBAE069BFC4B}" dt="2022-11-04T14:32:43.824" v="110" actId="20577"/>
          <ac:spMkLst>
            <pc:docMk/>
            <pc:sldMk cId="1470408081" sldId="600"/>
            <ac:spMk id="3" creationId="{00000000-0000-0000-0000-000000000000}"/>
          </ac:spMkLst>
        </pc:spChg>
      </pc:sldChg>
    </pc:docChg>
  </pc:docChgLst>
  <pc:docChgLst>
    <pc:chgData name="Cortney Sweat" userId="S::cortney.sweat@ilsi.net::c0e9be42-2644-4425-990e-02f876effa97" providerId="AD" clId="Web-{9BEE3F7D-D605-D768-9958-7D40CF8B74C7}"/>
    <pc:docChg chg="modSld">
      <pc:chgData name="Cortney Sweat" userId="S::cortney.sweat@ilsi.net::c0e9be42-2644-4425-990e-02f876effa97" providerId="AD" clId="Web-{9BEE3F7D-D605-D768-9958-7D40CF8B74C7}" dt="2022-11-03T15:14:08.566" v="36" actId="20577"/>
      <pc:docMkLst>
        <pc:docMk/>
      </pc:docMkLst>
      <pc:sldChg chg="modSp">
        <pc:chgData name="Cortney Sweat" userId="S::cortney.sweat@ilsi.net::c0e9be42-2644-4425-990e-02f876effa97" providerId="AD" clId="Web-{9BEE3F7D-D605-D768-9958-7D40CF8B74C7}" dt="2022-11-03T15:11:18.905" v="24" actId="20577"/>
        <pc:sldMkLst>
          <pc:docMk/>
          <pc:sldMk cId="2371680246" sldId="282"/>
        </pc:sldMkLst>
        <pc:spChg chg="mod">
          <ac:chgData name="Cortney Sweat" userId="S::cortney.sweat@ilsi.net::c0e9be42-2644-4425-990e-02f876effa97" providerId="AD" clId="Web-{9BEE3F7D-D605-D768-9958-7D40CF8B74C7}" dt="2022-11-03T15:11:18.905" v="24" actId="20577"/>
          <ac:spMkLst>
            <pc:docMk/>
            <pc:sldMk cId="2371680246" sldId="282"/>
            <ac:spMk id="3" creationId="{00000000-0000-0000-0000-000000000000}"/>
          </ac:spMkLst>
        </pc:spChg>
      </pc:sldChg>
      <pc:sldChg chg="modSp">
        <pc:chgData name="Cortney Sweat" userId="S::cortney.sweat@ilsi.net::c0e9be42-2644-4425-990e-02f876effa97" providerId="AD" clId="Web-{9BEE3F7D-D605-D768-9958-7D40CF8B74C7}" dt="2022-11-03T15:10:39.951" v="19" actId="1076"/>
        <pc:sldMkLst>
          <pc:docMk/>
          <pc:sldMk cId="3093241932" sldId="513"/>
        </pc:sldMkLst>
        <pc:spChg chg="mod">
          <ac:chgData name="Cortney Sweat" userId="S::cortney.sweat@ilsi.net::c0e9be42-2644-4425-990e-02f876effa97" providerId="AD" clId="Web-{9BEE3F7D-D605-D768-9958-7D40CF8B74C7}" dt="2022-11-03T15:10:39.951" v="19" actId="1076"/>
          <ac:spMkLst>
            <pc:docMk/>
            <pc:sldMk cId="3093241932" sldId="513"/>
            <ac:spMk id="6" creationId="{93FF8D96-F2DD-4B0A-AEAF-63BC218794C3}"/>
          </ac:spMkLst>
        </pc:spChg>
      </pc:sldChg>
      <pc:sldChg chg="modSp">
        <pc:chgData name="Cortney Sweat" userId="S::cortney.sweat@ilsi.net::c0e9be42-2644-4425-990e-02f876effa97" providerId="AD" clId="Web-{9BEE3F7D-D605-D768-9958-7D40CF8B74C7}" dt="2022-11-03T15:13:02.315" v="32" actId="1076"/>
        <pc:sldMkLst>
          <pc:docMk/>
          <pc:sldMk cId="5429970" sldId="521"/>
        </pc:sldMkLst>
        <pc:spChg chg="mod">
          <ac:chgData name="Cortney Sweat" userId="S::cortney.sweat@ilsi.net::c0e9be42-2644-4425-990e-02f876effa97" providerId="AD" clId="Web-{9BEE3F7D-D605-D768-9958-7D40CF8B74C7}" dt="2022-11-03T15:13:02.315" v="32" actId="1076"/>
          <ac:spMkLst>
            <pc:docMk/>
            <pc:sldMk cId="5429970" sldId="521"/>
            <ac:spMk id="3" creationId="{495A2D52-93FB-47B8-B1AB-3B09C8670987}"/>
          </ac:spMkLst>
        </pc:spChg>
      </pc:sldChg>
      <pc:sldChg chg="modSp">
        <pc:chgData name="Cortney Sweat" userId="S::cortney.sweat@ilsi.net::c0e9be42-2644-4425-990e-02f876effa97" providerId="AD" clId="Web-{9BEE3F7D-D605-D768-9958-7D40CF8B74C7}" dt="2022-11-03T15:14:08.566" v="36" actId="20577"/>
        <pc:sldMkLst>
          <pc:docMk/>
          <pc:sldMk cId="3524485708" sldId="593"/>
        </pc:sldMkLst>
        <pc:spChg chg="mod">
          <ac:chgData name="Cortney Sweat" userId="S::cortney.sweat@ilsi.net::c0e9be42-2644-4425-990e-02f876effa97" providerId="AD" clId="Web-{9BEE3F7D-D605-D768-9958-7D40CF8B74C7}" dt="2022-11-03T15:14:08.566" v="36" actId="20577"/>
          <ac:spMkLst>
            <pc:docMk/>
            <pc:sldMk cId="3524485708" sldId="593"/>
            <ac:spMk id="3" creationId="{E8B76C33-B3C4-4E6E-967F-2D8F947068D5}"/>
          </ac:spMkLst>
        </pc:spChg>
      </pc:sldChg>
    </pc:docChg>
  </pc:docChgLst>
  <pc:docChgLst>
    <pc:chgData name="Cortney Sweat" userId="S::cortney.sweat@ilsi.net::c0e9be42-2644-4425-990e-02f876effa97" providerId="AD" clId="Web-{0FE61D9C-496F-3062-776E-0B616AD91B97}"/>
    <pc:docChg chg="delSld modSld">
      <pc:chgData name="Cortney Sweat" userId="S::cortney.sweat@ilsi.net::c0e9be42-2644-4425-990e-02f876effa97" providerId="AD" clId="Web-{0FE61D9C-496F-3062-776E-0B616AD91B97}" dt="2022-11-04T16:14:29.541" v="19" actId="20577"/>
      <pc:docMkLst>
        <pc:docMk/>
      </pc:docMkLst>
      <pc:sldChg chg="modSp">
        <pc:chgData name="Cortney Sweat" userId="S::cortney.sweat@ilsi.net::c0e9be42-2644-4425-990e-02f876effa97" providerId="AD" clId="Web-{0FE61D9C-496F-3062-776E-0B616AD91B97}" dt="2022-11-04T16:14:29.541" v="19" actId="20577"/>
        <pc:sldMkLst>
          <pc:docMk/>
          <pc:sldMk cId="325982168" sldId="581"/>
        </pc:sldMkLst>
        <pc:spChg chg="mod">
          <ac:chgData name="Cortney Sweat" userId="S::cortney.sweat@ilsi.net::c0e9be42-2644-4425-990e-02f876effa97" providerId="AD" clId="Web-{0FE61D9C-496F-3062-776E-0B616AD91B97}" dt="2022-11-04T16:14:29.541" v="19" actId="20577"/>
          <ac:spMkLst>
            <pc:docMk/>
            <pc:sldMk cId="325982168" sldId="581"/>
            <ac:spMk id="4" creationId="{0A1F0BDD-E473-4192-B859-A5E3C00E5219}"/>
          </ac:spMkLst>
        </pc:spChg>
      </pc:sldChg>
      <pc:sldChg chg="del">
        <pc:chgData name="Cortney Sweat" userId="S::cortney.sweat@ilsi.net::c0e9be42-2644-4425-990e-02f876effa97" providerId="AD" clId="Web-{0FE61D9C-496F-3062-776E-0B616AD91B97}" dt="2022-11-04T16:13:41.462" v="0"/>
        <pc:sldMkLst>
          <pc:docMk/>
          <pc:sldMk cId="3145844789" sldId="596"/>
        </pc:sldMkLst>
      </pc:sldChg>
    </pc:docChg>
  </pc:docChgLst>
  <pc:docChgLst>
    <pc:chgData name="Cortney Sweat" userId="c0e9be42-2644-4425-990e-02f876effa97" providerId="ADAL" clId="{FD10C679-F13F-4A60-8E1E-661B3C71A1AB}"/>
    <pc:docChg chg="undo custSel addSld delSld modSld">
      <pc:chgData name="Cortney Sweat" userId="c0e9be42-2644-4425-990e-02f876effa97" providerId="ADAL" clId="{FD10C679-F13F-4A60-8E1E-661B3C71A1AB}" dt="2022-11-04T15:16:48.113" v="507" actId="20577"/>
      <pc:docMkLst>
        <pc:docMk/>
      </pc:docMkLst>
      <pc:sldChg chg="setBg">
        <pc:chgData name="Cortney Sweat" userId="c0e9be42-2644-4425-990e-02f876effa97" providerId="ADAL" clId="{FD10C679-F13F-4A60-8E1E-661B3C71A1AB}" dt="2022-11-04T15:10:11.305" v="360"/>
        <pc:sldMkLst>
          <pc:docMk/>
          <pc:sldMk cId="0" sldId="259"/>
        </pc:sldMkLst>
      </pc:sldChg>
      <pc:sldChg chg="modSp mod">
        <pc:chgData name="Cortney Sweat" userId="c0e9be42-2644-4425-990e-02f876effa97" providerId="ADAL" clId="{FD10C679-F13F-4A60-8E1E-661B3C71A1AB}" dt="2022-11-04T15:11:33.615" v="363" actId="207"/>
        <pc:sldMkLst>
          <pc:docMk/>
          <pc:sldMk cId="2180757220" sldId="263"/>
        </pc:sldMkLst>
        <pc:spChg chg="mod">
          <ac:chgData name="Cortney Sweat" userId="c0e9be42-2644-4425-990e-02f876effa97" providerId="ADAL" clId="{FD10C679-F13F-4A60-8E1E-661B3C71A1AB}" dt="2022-11-04T15:10:28.804" v="361"/>
          <ac:spMkLst>
            <pc:docMk/>
            <pc:sldMk cId="2180757220" sldId="263"/>
            <ac:spMk id="2" creationId="{00000000-0000-0000-0000-000000000000}"/>
          </ac:spMkLst>
        </pc:spChg>
        <pc:spChg chg="mod">
          <ac:chgData name="Cortney Sweat" userId="c0e9be42-2644-4425-990e-02f876effa97" providerId="ADAL" clId="{FD10C679-F13F-4A60-8E1E-661B3C71A1AB}" dt="2022-11-04T15:11:33.615" v="363" actId="207"/>
          <ac:spMkLst>
            <pc:docMk/>
            <pc:sldMk cId="2180757220" sldId="263"/>
            <ac:spMk id="3" creationId="{00000000-0000-0000-0000-000000000000}"/>
          </ac:spMkLst>
        </pc:spChg>
      </pc:sldChg>
      <pc:sldChg chg="modSp">
        <pc:chgData name="Cortney Sweat" userId="c0e9be42-2644-4425-990e-02f876effa97" providerId="ADAL" clId="{FD10C679-F13F-4A60-8E1E-661B3C71A1AB}" dt="2022-11-04T15:10:28.804" v="361"/>
        <pc:sldMkLst>
          <pc:docMk/>
          <pc:sldMk cId="122500568" sldId="264"/>
        </pc:sldMkLst>
        <pc:spChg chg="mod">
          <ac:chgData name="Cortney Sweat" userId="c0e9be42-2644-4425-990e-02f876effa97" providerId="ADAL" clId="{FD10C679-F13F-4A60-8E1E-661B3C71A1AB}" dt="2022-11-04T15:10:28.804" v="361"/>
          <ac:spMkLst>
            <pc:docMk/>
            <pc:sldMk cId="122500568" sldId="264"/>
            <ac:spMk id="2" creationId="{00000000-0000-0000-0000-000000000000}"/>
          </ac:spMkLst>
        </pc:spChg>
      </pc:sldChg>
      <pc:sldChg chg="modSp mod">
        <pc:chgData name="Cortney Sweat" userId="c0e9be42-2644-4425-990e-02f876effa97" providerId="ADAL" clId="{FD10C679-F13F-4A60-8E1E-661B3C71A1AB}" dt="2022-11-04T15:12:28.065" v="373" actId="27636"/>
        <pc:sldMkLst>
          <pc:docMk/>
          <pc:sldMk cId="1155890889" sldId="297"/>
        </pc:sldMkLst>
        <pc:spChg chg="mod">
          <ac:chgData name="Cortney Sweat" userId="c0e9be42-2644-4425-990e-02f876effa97" providerId="ADAL" clId="{FD10C679-F13F-4A60-8E1E-661B3C71A1AB}" dt="2022-11-04T15:12:28.065" v="373" actId="27636"/>
          <ac:spMkLst>
            <pc:docMk/>
            <pc:sldMk cId="1155890889" sldId="297"/>
            <ac:spMk id="3" creationId="{1E1F95D0-094E-445F-9D9D-C203C5A0605B}"/>
          </ac:spMkLst>
        </pc:spChg>
      </pc:sldChg>
      <pc:sldChg chg="modSp mod">
        <pc:chgData name="Cortney Sweat" userId="c0e9be42-2644-4425-990e-02f876effa97" providerId="ADAL" clId="{FD10C679-F13F-4A60-8E1E-661B3C71A1AB}" dt="2022-11-04T15:15:31.301" v="379" actId="20577"/>
        <pc:sldMkLst>
          <pc:docMk/>
          <pc:sldMk cId="5429970" sldId="521"/>
        </pc:sldMkLst>
        <pc:spChg chg="mod">
          <ac:chgData name="Cortney Sweat" userId="c0e9be42-2644-4425-990e-02f876effa97" providerId="ADAL" clId="{FD10C679-F13F-4A60-8E1E-661B3C71A1AB}" dt="2022-11-04T15:15:31.301" v="379" actId="20577"/>
          <ac:spMkLst>
            <pc:docMk/>
            <pc:sldMk cId="5429970" sldId="521"/>
            <ac:spMk id="2" creationId="{4A12F5D9-79EA-43FF-A14E-5577DBC479E9}"/>
          </ac:spMkLst>
        </pc:spChg>
      </pc:sldChg>
      <pc:sldChg chg="modNotesTx">
        <pc:chgData name="Cortney Sweat" userId="c0e9be42-2644-4425-990e-02f876effa97" providerId="ADAL" clId="{FD10C679-F13F-4A60-8E1E-661B3C71A1AB}" dt="2022-11-04T15:16:37.066" v="464" actId="20577"/>
        <pc:sldMkLst>
          <pc:docMk/>
          <pc:sldMk cId="2928631197" sldId="577"/>
        </pc:sldMkLst>
      </pc:sldChg>
      <pc:sldChg chg="modSp mod modNotesTx">
        <pc:chgData name="Cortney Sweat" userId="c0e9be42-2644-4425-990e-02f876effa97" providerId="ADAL" clId="{FD10C679-F13F-4A60-8E1E-661B3C71A1AB}" dt="2022-11-04T15:15:55.065" v="389" actId="20577"/>
        <pc:sldMkLst>
          <pc:docMk/>
          <pc:sldMk cId="325982168" sldId="581"/>
        </pc:sldMkLst>
        <pc:spChg chg="mod">
          <ac:chgData name="Cortney Sweat" userId="c0e9be42-2644-4425-990e-02f876effa97" providerId="ADAL" clId="{FD10C679-F13F-4A60-8E1E-661B3C71A1AB}" dt="2022-11-04T15:09:28.381" v="357" actId="20577"/>
          <ac:spMkLst>
            <pc:docMk/>
            <pc:sldMk cId="325982168" sldId="581"/>
            <ac:spMk id="2" creationId="{823AC1AF-6C78-44E0-97AC-620F99AE755F}"/>
          </ac:spMkLst>
        </pc:spChg>
        <pc:spChg chg="mod">
          <ac:chgData name="Cortney Sweat" userId="c0e9be42-2644-4425-990e-02f876effa97" providerId="ADAL" clId="{FD10C679-F13F-4A60-8E1E-661B3C71A1AB}" dt="2022-11-04T15:08:32.625" v="267" actId="255"/>
          <ac:spMkLst>
            <pc:docMk/>
            <pc:sldMk cId="325982168" sldId="581"/>
            <ac:spMk id="3" creationId="{E481F7C8-3CC6-425D-B8A9-79CD51AA0096}"/>
          </ac:spMkLst>
        </pc:spChg>
        <pc:spChg chg="mod">
          <ac:chgData name="Cortney Sweat" userId="c0e9be42-2644-4425-990e-02f876effa97" providerId="ADAL" clId="{FD10C679-F13F-4A60-8E1E-661B3C71A1AB}" dt="2022-11-04T15:09:19.713" v="341" actId="20577"/>
          <ac:spMkLst>
            <pc:docMk/>
            <pc:sldMk cId="325982168" sldId="581"/>
            <ac:spMk id="4" creationId="{0A1F0BDD-E473-4192-B859-A5E3C00E5219}"/>
          </ac:spMkLst>
        </pc:spChg>
      </pc:sldChg>
      <pc:sldChg chg="modNotesTx">
        <pc:chgData name="Cortney Sweat" userId="c0e9be42-2644-4425-990e-02f876effa97" providerId="ADAL" clId="{FD10C679-F13F-4A60-8E1E-661B3C71A1AB}" dt="2022-11-04T15:16:02.581" v="406" actId="20577"/>
        <pc:sldMkLst>
          <pc:docMk/>
          <pc:sldMk cId="1956285037" sldId="584"/>
        </pc:sldMkLst>
      </pc:sldChg>
      <pc:sldChg chg="modNotesTx">
        <pc:chgData name="Cortney Sweat" userId="c0e9be42-2644-4425-990e-02f876effa97" providerId="ADAL" clId="{FD10C679-F13F-4A60-8E1E-661B3C71A1AB}" dt="2022-11-04T15:16:07.107" v="416" actId="20577"/>
        <pc:sldMkLst>
          <pc:docMk/>
          <pc:sldMk cId="3268391938" sldId="585"/>
        </pc:sldMkLst>
      </pc:sldChg>
      <pc:sldChg chg="modNotesTx">
        <pc:chgData name="Cortney Sweat" userId="c0e9be42-2644-4425-990e-02f876effa97" providerId="ADAL" clId="{FD10C679-F13F-4A60-8E1E-661B3C71A1AB}" dt="2022-11-04T15:16:11.026" v="426" actId="20577"/>
        <pc:sldMkLst>
          <pc:docMk/>
          <pc:sldMk cId="829058142" sldId="586"/>
        </pc:sldMkLst>
      </pc:sldChg>
      <pc:sldChg chg="modNotesTx">
        <pc:chgData name="Cortney Sweat" userId="c0e9be42-2644-4425-990e-02f876effa97" providerId="ADAL" clId="{FD10C679-F13F-4A60-8E1E-661B3C71A1AB}" dt="2022-11-04T15:16:16.762" v="442" actId="20577"/>
        <pc:sldMkLst>
          <pc:docMk/>
          <pc:sldMk cId="385730763" sldId="587"/>
        </pc:sldMkLst>
      </pc:sldChg>
      <pc:sldChg chg="modSp modNotesTx">
        <pc:chgData name="Cortney Sweat" userId="c0e9be42-2644-4425-990e-02f876effa97" providerId="ADAL" clId="{FD10C679-F13F-4A60-8E1E-661B3C71A1AB}" dt="2022-11-04T15:15:59.226" v="399" actId="20577"/>
        <pc:sldMkLst>
          <pc:docMk/>
          <pc:sldMk cId="2628540989" sldId="588"/>
        </pc:sldMkLst>
        <pc:spChg chg="mod">
          <ac:chgData name="Cortney Sweat" userId="c0e9be42-2644-4425-990e-02f876effa97" providerId="ADAL" clId="{FD10C679-F13F-4A60-8E1E-661B3C71A1AB}" dt="2022-11-04T15:10:28.804" v="361"/>
          <ac:spMkLst>
            <pc:docMk/>
            <pc:sldMk cId="2628540989" sldId="588"/>
            <ac:spMk id="2" creationId="{B0649B6D-01F1-4C73-86F3-CF3BACCFE800}"/>
          </ac:spMkLst>
        </pc:spChg>
      </pc:sldChg>
      <pc:sldChg chg="del">
        <pc:chgData name="Cortney Sweat" userId="c0e9be42-2644-4425-990e-02f876effa97" providerId="ADAL" clId="{FD10C679-F13F-4A60-8E1E-661B3C71A1AB}" dt="2022-11-04T15:09:51.936" v="359" actId="2696"/>
        <pc:sldMkLst>
          <pc:docMk/>
          <pc:sldMk cId="2538064064" sldId="590"/>
        </pc:sldMkLst>
      </pc:sldChg>
      <pc:sldChg chg="del">
        <pc:chgData name="Cortney Sweat" userId="c0e9be42-2644-4425-990e-02f876effa97" providerId="ADAL" clId="{FD10C679-F13F-4A60-8E1E-661B3C71A1AB}" dt="2022-11-04T15:09:48.368" v="358" actId="2696"/>
        <pc:sldMkLst>
          <pc:docMk/>
          <pc:sldMk cId="1622358679" sldId="592"/>
        </pc:sldMkLst>
      </pc:sldChg>
      <pc:sldChg chg="modSp modNotesTx">
        <pc:chgData name="Cortney Sweat" userId="c0e9be42-2644-4425-990e-02f876effa97" providerId="ADAL" clId="{FD10C679-F13F-4A60-8E1E-661B3C71A1AB}" dt="2022-11-04T15:16:29.171" v="453" actId="20577"/>
        <pc:sldMkLst>
          <pc:docMk/>
          <pc:sldMk cId="3524485708" sldId="593"/>
        </pc:sldMkLst>
        <pc:spChg chg="mod">
          <ac:chgData name="Cortney Sweat" userId="c0e9be42-2644-4425-990e-02f876effa97" providerId="ADAL" clId="{FD10C679-F13F-4A60-8E1E-661B3C71A1AB}" dt="2022-11-04T15:10:28.804" v="361"/>
          <ac:spMkLst>
            <pc:docMk/>
            <pc:sldMk cId="3524485708" sldId="593"/>
            <ac:spMk id="2" creationId="{DC4E19BF-E608-4CEA-8163-395D678A9E7F}"/>
          </ac:spMkLst>
        </pc:spChg>
      </pc:sldChg>
      <pc:sldChg chg="modSp modNotesTx">
        <pc:chgData name="Cortney Sweat" userId="c0e9be42-2644-4425-990e-02f876effa97" providerId="ADAL" clId="{FD10C679-F13F-4A60-8E1E-661B3C71A1AB}" dt="2022-11-04T15:16:48.113" v="507" actId="20577"/>
        <pc:sldMkLst>
          <pc:docMk/>
          <pc:sldMk cId="454161353" sldId="594"/>
        </pc:sldMkLst>
        <pc:spChg chg="mod">
          <ac:chgData name="Cortney Sweat" userId="c0e9be42-2644-4425-990e-02f876effa97" providerId="ADAL" clId="{FD10C679-F13F-4A60-8E1E-661B3C71A1AB}" dt="2022-11-04T15:10:28.804" v="361"/>
          <ac:spMkLst>
            <pc:docMk/>
            <pc:sldMk cId="454161353" sldId="594"/>
            <ac:spMk id="2" creationId="{C3ED39D3-B9F0-47C9-B7A6-946C02457F21}"/>
          </ac:spMkLst>
        </pc:spChg>
      </pc:sldChg>
      <pc:sldChg chg="modSp mod">
        <pc:chgData name="Cortney Sweat" userId="c0e9be42-2644-4425-990e-02f876effa97" providerId="ADAL" clId="{FD10C679-F13F-4A60-8E1E-661B3C71A1AB}" dt="2022-11-04T14:38:52.729" v="35" actId="122"/>
        <pc:sldMkLst>
          <pc:docMk/>
          <pc:sldMk cId="3576603349" sldId="599"/>
        </pc:sldMkLst>
        <pc:spChg chg="mod">
          <ac:chgData name="Cortney Sweat" userId="c0e9be42-2644-4425-990e-02f876effa97" providerId="ADAL" clId="{FD10C679-F13F-4A60-8E1E-661B3C71A1AB}" dt="2022-11-04T14:38:52.729" v="35" actId="122"/>
          <ac:spMkLst>
            <pc:docMk/>
            <pc:sldMk cId="3576603349" sldId="599"/>
            <ac:spMk id="3" creationId="{00000000-0000-0000-0000-000000000000}"/>
          </ac:spMkLst>
        </pc:spChg>
      </pc:sldChg>
      <pc:sldChg chg="modSp mod">
        <pc:chgData name="Cortney Sweat" userId="c0e9be42-2644-4425-990e-02f876effa97" providerId="ADAL" clId="{FD10C679-F13F-4A60-8E1E-661B3C71A1AB}" dt="2022-11-04T15:11:45.350" v="371" actId="20577"/>
        <pc:sldMkLst>
          <pc:docMk/>
          <pc:sldMk cId="1470408081" sldId="600"/>
        </pc:sldMkLst>
        <pc:spChg chg="mod">
          <ac:chgData name="Cortney Sweat" userId="c0e9be42-2644-4425-990e-02f876effa97" providerId="ADAL" clId="{FD10C679-F13F-4A60-8E1E-661B3C71A1AB}" dt="2022-11-04T15:11:45.350" v="371" actId="20577"/>
          <ac:spMkLst>
            <pc:docMk/>
            <pc:sldMk cId="1470408081" sldId="600"/>
            <ac:spMk id="3" creationId="{00000000-0000-0000-0000-000000000000}"/>
          </ac:spMkLst>
        </pc:spChg>
      </pc:sldChg>
      <pc:sldChg chg="modSp add mod">
        <pc:chgData name="Cortney Sweat" userId="c0e9be42-2644-4425-990e-02f876effa97" providerId="ADAL" clId="{FD10C679-F13F-4A60-8E1E-661B3C71A1AB}" dt="2022-11-04T15:12:47.245" v="377"/>
        <pc:sldMkLst>
          <pc:docMk/>
          <pc:sldMk cId="2393377153" sldId="601"/>
        </pc:sldMkLst>
        <pc:spChg chg="mod">
          <ac:chgData name="Cortney Sweat" userId="c0e9be42-2644-4425-990e-02f876effa97" providerId="ADAL" clId="{FD10C679-F13F-4A60-8E1E-661B3C71A1AB}" dt="2022-11-04T15:12:47.245" v="377"/>
          <ac:spMkLst>
            <pc:docMk/>
            <pc:sldMk cId="2393377153" sldId="601"/>
            <ac:spMk id="3" creationId="{1E1F95D0-094E-445F-9D9D-C203C5A0605B}"/>
          </ac:spMkLst>
        </pc:spChg>
      </pc:sldChg>
      <pc:sldChg chg="new del">
        <pc:chgData name="Cortney Sweat" userId="c0e9be42-2644-4425-990e-02f876effa97" providerId="ADAL" clId="{FD10C679-F13F-4A60-8E1E-661B3C71A1AB}" dt="2022-11-04T15:12:35.270" v="375" actId="680"/>
        <pc:sldMkLst>
          <pc:docMk/>
          <pc:sldMk cId="2429718732" sldId="601"/>
        </pc:sldMkLst>
      </pc:sldChg>
    </pc:docChg>
  </pc:docChgLst>
  <pc:docChgLst>
    <pc:chgData name="Cortney Sweat" userId="S::cortney.sweat@ilsi.net::c0e9be42-2644-4425-990e-02f876effa97" providerId="AD" clId="Web-{F7919D18-7709-0E62-F580-A47A88CEF9E4}"/>
    <pc:docChg chg="modSld sldOrd">
      <pc:chgData name="Cortney Sweat" userId="S::cortney.sweat@ilsi.net::c0e9be42-2644-4425-990e-02f876effa97" providerId="AD" clId="Web-{F7919D18-7709-0E62-F580-A47A88CEF9E4}" dt="2022-11-07T17:31:18.472" v="28" actId="20577"/>
      <pc:docMkLst>
        <pc:docMk/>
      </pc:docMkLst>
      <pc:sldChg chg="modSp">
        <pc:chgData name="Cortney Sweat" userId="S::cortney.sweat@ilsi.net::c0e9be42-2644-4425-990e-02f876effa97" providerId="AD" clId="Web-{F7919D18-7709-0E62-F580-A47A88CEF9E4}" dt="2022-11-04T18:03:59.428" v="24" actId="20577"/>
        <pc:sldMkLst>
          <pc:docMk/>
          <pc:sldMk cId="123673211" sldId="517"/>
        </pc:sldMkLst>
        <pc:spChg chg="mod">
          <ac:chgData name="Cortney Sweat" userId="S::cortney.sweat@ilsi.net::c0e9be42-2644-4425-990e-02f876effa97" providerId="AD" clId="Web-{F7919D18-7709-0E62-F580-A47A88CEF9E4}" dt="2022-11-04T18:03:59.428" v="24" actId="20577"/>
          <ac:spMkLst>
            <pc:docMk/>
            <pc:sldMk cId="123673211" sldId="517"/>
            <ac:spMk id="3" creationId="{BC679A86-05FA-4AD0-BCAF-725899C103A9}"/>
          </ac:spMkLst>
        </pc:spChg>
      </pc:sldChg>
      <pc:sldChg chg="ord">
        <pc:chgData name="Cortney Sweat" userId="S::cortney.sweat@ilsi.net::c0e9be42-2644-4425-990e-02f876effa97" providerId="AD" clId="Web-{F7919D18-7709-0E62-F580-A47A88CEF9E4}" dt="2022-11-07T15:39:20.104" v="25"/>
        <pc:sldMkLst>
          <pc:docMk/>
          <pc:sldMk cId="2628540989" sldId="588"/>
        </pc:sldMkLst>
      </pc:sldChg>
      <pc:sldChg chg="modSp">
        <pc:chgData name="Cortney Sweat" userId="S::cortney.sweat@ilsi.net::c0e9be42-2644-4425-990e-02f876effa97" providerId="AD" clId="Web-{F7919D18-7709-0E62-F580-A47A88CEF9E4}" dt="2022-11-07T17:31:18.472" v="28" actId="20577"/>
        <pc:sldMkLst>
          <pc:docMk/>
          <pc:sldMk cId="1470408081" sldId="600"/>
        </pc:sldMkLst>
        <pc:spChg chg="mod">
          <ac:chgData name="Cortney Sweat" userId="S::cortney.sweat@ilsi.net::c0e9be42-2644-4425-990e-02f876effa97" providerId="AD" clId="Web-{F7919D18-7709-0E62-F580-A47A88CEF9E4}" dt="2022-11-07T17:31:18.472" v="28" actId="20577"/>
          <ac:spMkLst>
            <pc:docMk/>
            <pc:sldMk cId="1470408081" sldId="600"/>
            <ac:spMk id="3" creationId="{00000000-0000-0000-0000-000000000000}"/>
          </ac:spMkLst>
        </pc:spChg>
      </pc:sldChg>
      <pc:sldChg chg="modNotes">
        <pc:chgData name="Cortney Sweat" userId="S::cortney.sweat@ilsi.net::c0e9be42-2644-4425-990e-02f876effa97" providerId="AD" clId="Web-{F7919D18-7709-0E62-F580-A47A88CEF9E4}" dt="2022-11-04T17:52:51.389" v="4"/>
        <pc:sldMkLst>
          <pc:docMk/>
          <pc:sldMk cId="2881890368" sldId="602"/>
        </pc:sldMkLst>
      </pc:sldChg>
    </pc:docChg>
  </pc:docChgLst>
  <pc:docChgLst>
    <pc:chgData name="Lisa McLaren" userId="e81ad5a1-fa28-49d4-8f8e-15a76b96ef75" providerId="ADAL" clId="{74B0003E-4870-4BB8-ACE1-1CAED12A313A}"/>
    <pc:docChg chg="custSel addSld modSld addMainMaster modMainMaster">
      <pc:chgData name="Lisa McLaren" userId="e81ad5a1-fa28-49d4-8f8e-15a76b96ef75" providerId="ADAL" clId="{74B0003E-4870-4BB8-ACE1-1CAED12A313A}" dt="2022-11-04T15:56:31.109" v="50" actId="20577"/>
      <pc:docMkLst>
        <pc:docMk/>
      </pc:docMkLst>
      <pc:sldChg chg="modNotesTx">
        <pc:chgData name="Lisa McLaren" userId="e81ad5a1-fa28-49d4-8f8e-15a76b96ef75" providerId="ADAL" clId="{74B0003E-4870-4BB8-ACE1-1CAED12A313A}" dt="2022-11-04T15:51:04.857" v="9" actId="20577"/>
        <pc:sldMkLst>
          <pc:docMk/>
          <pc:sldMk cId="123673211" sldId="517"/>
        </pc:sldMkLst>
      </pc:sldChg>
      <pc:sldChg chg="modSp mod">
        <pc:chgData name="Lisa McLaren" userId="e81ad5a1-fa28-49d4-8f8e-15a76b96ef75" providerId="ADAL" clId="{74B0003E-4870-4BB8-ACE1-1CAED12A313A}" dt="2022-11-04T15:53:58.536" v="41" actId="20577"/>
        <pc:sldMkLst>
          <pc:docMk/>
          <pc:sldMk cId="1470408081" sldId="600"/>
        </pc:sldMkLst>
        <pc:spChg chg="mod">
          <ac:chgData name="Lisa McLaren" userId="e81ad5a1-fa28-49d4-8f8e-15a76b96ef75" providerId="ADAL" clId="{74B0003E-4870-4BB8-ACE1-1CAED12A313A}" dt="2022-11-04T15:53:58.536" v="41" actId="20577"/>
          <ac:spMkLst>
            <pc:docMk/>
            <pc:sldMk cId="1470408081" sldId="600"/>
            <ac:spMk id="3" creationId="{00000000-0000-0000-0000-000000000000}"/>
          </ac:spMkLst>
        </pc:spChg>
      </pc:sldChg>
      <pc:sldChg chg="modSp add mod modAnim">
        <pc:chgData name="Lisa McLaren" userId="e81ad5a1-fa28-49d4-8f8e-15a76b96ef75" providerId="ADAL" clId="{74B0003E-4870-4BB8-ACE1-1CAED12A313A}" dt="2022-11-04T15:56:31.109" v="50" actId="20577"/>
        <pc:sldMkLst>
          <pc:docMk/>
          <pc:sldMk cId="2881890368" sldId="602"/>
        </pc:sldMkLst>
        <pc:spChg chg="mod">
          <ac:chgData name="Lisa McLaren" userId="e81ad5a1-fa28-49d4-8f8e-15a76b96ef75" providerId="ADAL" clId="{74B0003E-4870-4BB8-ACE1-1CAED12A313A}" dt="2022-11-04T15:56:31.109" v="50" actId="20577"/>
          <ac:spMkLst>
            <pc:docMk/>
            <pc:sldMk cId="2881890368" sldId="602"/>
            <ac:spMk id="13" creationId="{A5D9DEC3-2156-44B5-A55F-BCF92448CAB9}"/>
          </ac:spMkLst>
        </pc:spChg>
        <pc:spChg chg="mod">
          <ac:chgData name="Lisa McLaren" userId="e81ad5a1-fa28-49d4-8f8e-15a76b96ef75" providerId="ADAL" clId="{74B0003E-4870-4BB8-ACE1-1CAED12A313A}" dt="2022-11-04T15:53:02.023" v="13" actId="255"/>
          <ac:spMkLst>
            <pc:docMk/>
            <pc:sldMk cId="2881890368" sldId="602"/>
            <ac:spMk id="17" creationId="{36EB78F1-0AD4-48CD-AA32-0A9627A28F25}"/>
          </ac:spMkLst>
        </pc:spChg>
      </pc:sldChg>
      <pc:sldMasterChg chg="add addSldLayout">
        <pc:chgData name="Lisa McLaren" userId="e81ad5a1-fa28-49d4-8f8e-15a76b96ef75" providerId="ADAL" clId="{74B0003E-4870-4BB8-ACE1-1CAED12A313A}" dt="2022-11-04T15:52:29.949" v="10" actId="27028"/>
        <pc:sldMasterMkLst>
          <pc:docMk/>
          <pc:sldMasterMk cId="978401727" sldId="2147483648"/>
        </pc:sldMasterMkLst>
        <pc:sldLayoutChg chg="add">
          <pc:chgData name="Lisa McLaren" userId="e81ad5a1-fa28-49d4-8f8e-15a76b96ef75" providerId="ADAL" clId="{74B0003E-4870-4BB8-ACE1-1CAED12A313A}" dt="2022-11-04T15:52:29.949" v="10" actId="27028"/>
          <pc:sldLayoutMkLst>
            <pc:docMk/>
            <pc:sldMasterMk cId="978401727" sldId="2147483648"/>
            <pc:sldLayoutMk cId="1415210847" sldId="2147483649"/>
          </pc:sldLayoutMkLst>
        </pc:sldLayoutChg>
      </pc:sldMasterChg>
      <pc:sldMasterChg chg="modSldLayout">
        <pc:chgData name="Lisa McLaren" userId="e81ad5a1-fa28-49d4-8f8e-15a76b96ef75" providerId="ADAL" clId="{74B0003E-4870-4BB8-ACE1-1CAED12A313A}" dt="2022-11-04T15:52:29.949" v="10" actId="27028"/>
        <pc:sldMasterMkLst>
          <pc:docMk/>
          <pc:sldMasterMk cId="0" sldId="2147483678"/>
        </pc:sldMasterMkLst>
        <pc:sldLayoutChg chg="replId">
          <pc:chgData name="Lisa McLaren" userId="e81ad5a1-fa28-49d4-8f8e-15a76b96ef75" providerId="ADAL" clId="{74B0003E-4870-4BB8-ACE1-1CAED12A313A}" dt="2022-11-04T15:52:29.949" v="10" actId="27028"/>
          <pc:sldLayoutMkLst>
            <pc:docMk/>
            <pc:sldMasterMk cId="0" sldId="2147483678"/>
            <pc:sldLayoutMk cId="0" sldId="2147483683"/>
          </pc:sldLayoutMkLst>
        </pc:sldLayoutChg>
        <pc:sldLayoutChg chg="replId">
          <pc:chgData name="Lisa McLaren" userId="e81ad5a1-fa28-49d4-8f8e-15a76b96ef75" providerId="ADAL" clId="{74B0003E-4870-4BB8-ACE1-1CAED12A313A}" dt="2022-11-04T15:52:29.949" v="10" actId="27028"/>
          <pc:sldLayoutMkLst>
            <pc:docMk/>
            <pc:sldMasterMk cId="0" sldId="2147483678"/>
            <pc:sldLayoutMk cId="0" sldId="2147483684"/>
          </pc:sldLayoutMkLst>
        </pc:sldLayoutChg>
      </pc:sldMasterChg>
    </pc:docChg>
  </pc:docChgLst>
  <pc:docChgLst>
    <pc:chgData clId="Web-{F7919D18-7709-0E62-F580-A47A88CEF9E4}"/>
    <pc:docChg chg="modSld">
      <pc:chgData name="" userId="" providerId="" clId="Web-{F7919D18-7709-0E62-F580-A47A88CEF9E4}" dt="2022-11-07T15:37:12.835" v="0" actId="20577"/>
      <pc:docMkLst>
        <pc:docMk/>
      </pc:docMkLst>
      <pc:sldChg chg="modSp">
        <pc:chgData name="" userId="" providerId="" clId="Web-{F7919D18-7709-0E62-F580-A47A88CEF9E4}" dt="2022-11-07T15:37:12.835" v="0" actId="20577"/>
        <pc:sldMkLst>
          <pc:docMk/>
          <pc:sldMk cId="123673211" sldId="517"/>
        </pc:sldMkLst>
        <pc:spChg chg="mod">
          <ac:chgData name="" userId="" providerId="" clId="Web-{F7919D18-7709-0E62-F580-A47A88CEF9E4}" dt="2022-11-07T15:37:12.835" v="0" actId="20577"/>
          <ac:spMkLst>
            <pc:docMk/>
            <pc:sldMk cId="123673211" sldId="517"/>
            <ac:spMk id="3" creationId="{BC679A86-05FA-4AD0-BCAF-725899C103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059334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10"/>
          </p:nvPr>
        </p:nvSpPr>
        <p:spPr/>
        <p:txBody>
          <a:bodyPr/>
          <a:lstStyle/>
          <a:p>
            <a:fld id="{D6E78F63-9764-4C4B-8AD6-9C5D5D7AB4C9}" type="slidenum">
              <a:rPr lang="en-US" smtClean="0"/>
              <a:t>1</a:t>
            </a:fld>
            <a:endParaRPr lang="en-US"/>
          </a:p>
        </p:txBody>
      </p:sp>
    </p:spTree>
    <p:extLst>
      <p:ext uri="{BB962C8B-B14F-4D97-AF65-F5344CB8AC3E}">
        <p14:creationId xmlns:p14="http://schemas.microsoft.com/office/powerpoint/2010/main" val="241144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b="0" i="0" u="none" strike="noStrike" baseline="0" dirty="0">
              <a:solidFill>
                <a:srgbClr val="000000"/>
              </a:solidFill>
              <a:latin typeface="Calibri" panose="020F0502020204030204" pitchFamily="34" charset="0"/>
            </a:endParaRPr>
          </a:p>
          <a:p>
            <a:pPr marL="457200" indent="-298450"/>
            <a:r>
              <a:rPr lang="en-US" dirty="0"/>
              <a:t>Cortney</a:t>
            </a:r>
          </a:p>
        </p:txBody>
      </p:sp>
    </p:spTree>
    <p:extLst>
      <p:ext uri="{BB962C8B-B14F-4D97-AF65-F5344CB8AC3E}">
        <p14:creationId xmlns:p14="http://schemas.microsoft.com/office/powerpoint/2010/main" val="270339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Cortney</a:t>
            </a:r>
          </a:p>
        </p:txBody>
      </p:sp>
    </p:spTree>
    <p:extLst>
      <p:ext uri="{BB962C8B-B14F-4D97-AF65-F5344CB8AC3E}">
        <p14:creationId xmlns:p14="http://schemas.microsoft.com/office/powerpoint/2010/main" val="1765014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Cortney</a:t>
            </a:r>
          </a:p>
        </p:txBody>
      </p:sp>
    </p:spTree>
    <p:extLst>
      <p:ext uri="{BB962C8B-B14F-4D97-AF65-F5344CB8AC3E}">
        <p14:creationId xmlns:p14="http://schemas.microsoft.com/office/powerpoint/2010/main" val="1564392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11150" marR="0" lvl="0" indent="-171450" algn="l" defTabSz="914400" rtl="0" eaLnBrk="1" fontAlgn="auto" latinLnBrk="0" hangingPunct="1">
              <a:lnSpc>
                <a:spcPct val="100000"/>
              </a:lnSpc>
              <a:spcBef>
                <a:spcPts val="0"/>
              </a:spcBef>
              <a:spcAft>
                <a:spcPts val="0"/>
              </a:spcAft>
              <a:buClr>
                <a:srgbClr val="000000"/>
              </a:buClr>
              <a:buSzPts val="1400"/>
              <a:tabLst/>
              <a:defRPr/>
            </a:pPr>
            <a:r>
              <a:rPr lang="en-US" dirty="0"/>
              <a:t>Cortney</a:t>
            </a:r>
          </a:p>
        </p:txBody>
      </p:sp>
    </p:spTree>
    <p:extLst>
      <p:ext uri="{BB962C8B-B14F-4D97-AF65-F5344CB8AC3E}">
        <p14:creationId xmlns:p14="http://schemas.microsoft.com/office/powerpoint/2010/main" val="1531352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panose="020F0502020204030204" pitchFamily="34" charset="0"/>
              <a:cs typeface="Calibri" panose="020F0502020204030204" pitchFamily="34" charset="0"/>
            </a:endParaRPr>
          </a:p>
          <a:p>
            <a:pPr marL="311150" indent="-171450"/>
            <a:r>
              <a:rPr lang="en-US" dirty="0"/>
              <a:t>Cortney</a:t>
            </a:r>
          </a:p>
        </p:txBody>
      </p:sp>
    </p:spTree>
    <p:extLst>
      <p:ext uri="{BB962C8B-B14F-4D97-AF65-F5344CB8AC3E}">
        <p14:creationId xmlns:p14="http://schemas.microsoft.com/office/powerpoint/2010/main" val="111959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Cortney</a:t>
            </a:r>
          </a:p>
        </p:txBody>
      </p:sp>
    </p:spTree>
    <p:extLst>
      <p:ext uri="{BB962C8B-B14F-4D97-AF65-F5344CB8AC3E}">
        <p14:creationId xmlns:p14="http://schemas.microsoft.com/office/powerpoint/2010/main" val="238702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Cortney</a:t>
            </a:r>
          </a:p>
        </p:txBody>
      </p:sp>
    </p:spTree>
    <p:extLst>
      <p:ext uri="{BB962C8B-B14F-4D97-AF65-F5344CB8AC3E}">
        <p14:creationId xmlns:p14="http://schemas.microsoft.com/office/powerpoint/2010/main" val="130973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ILS. Please update/customize based on your conflict check and intake protocol.</a:t>
            </a:r>
          </a:p>
          <a:p>
            <a:r>
              <a:rPr lang="en-US" dirty="0"/>
              <a:t>Cortney</a:t>
            </a:r>
          </a:p>
        </p:txBody>
      </p:sp>
    </p:spTree>
    <p:extLst>
      <p:ext uri="{BB962C8B-B14F-4D97-AF65-F5344CB8AC3E}">
        <p14:creationId xmlns:p14="http://schemas.microsoft.com/office/powerpoint/2010/main" val="367022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ILS.</a:t>
            </a:r>
          </a:p>
          <a:p>
            <a:r>
              <a:rPr lang="en-US" dirty="0"/>
              <a:t>Lisa</a:t>
            </a:r>
          </a:p>
        </p:txBody>
      </p:sp>
    </p:spTree>
    <p:extLst>
      <p:ext uri="{BB962C8B-B14F-4D97-AF65-F5344CB8AC3E}">
        <p14:creationId xmlns:p14="http://schemas.microsoft.com/office/powerpoint/2010/main" val="1670841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ILS. Please add contact email.</a:t>
            </a:r>
          </a:p>
          <a:p>
            <a:r>
              <a:rPr lang="en-US" dirty="0"/>
              <a:t>Lisa</a:t>
            </a:r>
          </a:p>
        </p:txBody>
      </p:sp>
    </p:spTree>
    <p:extLst>
      <p:ext uri="{BB962C8B-B14F-4D97-AF65-F5344CB8AC3E}">
        <p14:creationId xmlns:p14="http://schemas.microsoft.com/office/powerpoint/2010/main" val="159019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10"/>
          </p:nvPr>
        </p:nvSpPr>
        <p:spPr/>
        <p:txBody>
          <a:bodyPr/>
          <a:lstStyle/>
          <a:p>
            <a:fld id="{D6E78F63-9764-4C4B-8AD6-9C5D5D7AB4C9}" type="slidenum">
              <a:rPr lang="en-US" smtClean="0"/>
              <a:t>2</a:t>
            </a:fld>
            <a:endParaRPr lang="en-US"/>
          </a:p>
        </p:txBody>
      </p:sp>
    </p:spTree>
    <p:extLst>
      <p:ext uri="{BB962C8B-B14F-4D97-AF65-F5344CB8AC3E}">
        <p14:creationId xmlns:p14="http://schemas.microsoft.com/office/powerpoint/2010/main" val="418147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ILS – update with image of ILS version of community partner manual, if available, or any other information about the project or general LAVA resources </a:t>
            </a:r>
          </a:p>
          <a:p>
            <a:r>
              <a:rPr lang="en-US" dirty="0"/>
              <a:t>Lisa</a:t>
            </a:r>
          </a:p>
        </p:txBody>
      </p:sp>
    </p:spTree>
    <p:extLst>
      <p:ext uri="{BB962C8B-B14F-4D97-AF65-F5344CB8AC3E}">
        <p14:creationId xmlns:p14="http://schemas.microsoft.com/office/powerpoint/2010/main" val="146237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Lisa and Cortney</a:t>
            </a:r>
          </a:p>
        </p:txBody>
      </p:sp>
    </p:spTree>
    <p:extLst>
      <p:ext uri="{BB962C8B-B14F-4D97-AF65-F5344CB8AC3E}">
        <p14:creationId xmlns:p14="http://schemas.microsoft.com/office/powerpoint/2010/main" val="2496407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d2eb606e8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d2eb606e8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t>ILS. Please add contact email.</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7275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Char char="•"/>
            </a:pPr>
            <a:r>
              <a:rPr lang="en-US" dirty="0">
                <a:latin typeface="Calibri"/>
                <a:cs typeface="Calibri"/>
              </a:rPr>
              <a:t>Lisa</a:t>
            </a:r>
          </a:p>
        </p:txBody>
      </p:sp>
    </p:spTree>
    <p:extLst>
      <p:ext uri="{BB962C8B-B14F-4D97-AF65-F5344CB8AC3E}">
        <p14:creationId xmlns:p14="http://schemas.microsoft.com/office/powerpoint/2010/main" val="1919701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Lisa</a:t>
            </a:r>
          </a:p>
        </p:txBody>
      </p:sp>
      <p:sp>
        <p:nvSpPr>
          <p:cNvPr id="4" name="Slide Number Placeholder 3"/>
          <p:cNvSpPr>
            <a:spLocks noGrp="1"/>
          </p:cNvSpPr>
          <p:nvPr>
            <p:ph type="sldNum" sz="quarter" idx="10"/>
          </p:nvPr>
        </p:nvSpPr>
        <p:spPr/>
        <p:txBody>
          <a:bodyPr/>
          <a:lstStyle/>
          <a:p>
            <a:fld id="{D6E78F63-9764-4C4B-8AD6-9C5D5D7AB4C9}" type="slidenum">
              <a:rPr lang="en-US" smtClean="0"/>
              <a:t>4</a:t>
            </a:fld>
            <a:endParaRPr lang="en-US"/>
          </a:p>
        </p:txBody>
      </p:sp>
    </p:spTree>
    <p:extLst>
      <p:ext uri="{BB962C8B-B14F-4D97-AF65-F5344CB8AC3E}">
        <p14:creationId xmlns:p14="http://schemas.microsoft.com/office/powerpoint/2010/main" val="1661638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Lisa</a:t>
            </a:r>
          </a:p>
        </p:txBody>
      </p:sp>
    </p:spTree>
    <p:extLst>
      <p:ext uri="{BB962C8B-B14F-4D97-AF65-F5344CB8AC3E}">
        <p14:creationId xmlns:p14="http://schemas.microsoft.com/office/powerpoint/2010/main" val="143840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Lisa</a:t>
            </a:r>
          </a:p>
        </p:txBody>
      </p:sp>
    </p:spTree>
    <p:extLst>
      <p:ext uri="{BB962C8B-B14F-4D97-AF65-F5344CB8AC3E}">
        <p14:creationId xmlns:p14="http://schemas.microsoft.com/office/powerpoint/2010/main" val="405663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Cortney</a:t>
            </a:r>
          </a:p>
        </p:txBody>
      </p:sp>
    </p:spTree>
    <p:extLst>
      <p:ext uri="{BB962C8B-B14F-4D97-AF65-F5344CB8AC3E}">
        <p14:creationId xmlns:p14="http://schemas.microsoft.com/office/powerpoint/2010/main" val="3606503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Cortney</a:t>
            </a:r>
          </a:p>
        </p:txBody>
      </p:sp>
    </p:spTree>
    <p:extLst>
      <p:ext uri="{BB962C8B-B14F-4D97-AF65-F5344CB8AC3E}">
        <p14:creationId xmlns:p14="http://schemas.microsoft.com/office/powerpoint/2010/main" val="88462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ILS - Cortney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 does not require that any software be downloaded, or that any special software is already installed on the device of the advocate using it.  The tool itself was developed using the </a:t>
            </a:r>
            <a:r>
              <a:rPr lang="en-US" dirty="0" err="1"/>
              <a:t>NeotaLogic</a:t>
            </a:r>
            <a:r>
              <a:rPr lang="en-US" dirty="0"/>
              <a:t> software. </a:t>
            </a:r>
            <a:r>
              <a:rPr lang="en-US" dirty="0" err="1"/>
              <a:t>Neota</a:t>
            </a:r>
            <a:r>
              <a:rPr lang="en-US" dirty="0"/>
              <a:t> Logic is a software developer and Pro Bono Net collaborator that believes in the power of widening access to professional services through technology. </a:t>
            </a:r>
            <a:r>
              <a:rPr lang="en-US" dirty="0" err="1"/>
              <a:t>Neota</a:t>
            </a:r>
            <a:r>
              <a:rPr lang="en-US" dirty="0"/>
              <a:t> Logic works with Pro Bono Net to power their projects in a cost-effective manner for public interest organizations.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307524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AF6FC8-7DD6-4B60-9EF8-63E8FD04DA0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051CA-F815-4793-9CD0-630C1A4296A3}" type="slidenum">
              <a:rPr lang="en-US" smtClean="0"/>
              <a:t>‹#›</a:t>
            </a:fld>
            <a:endParaRPr lang="en-US"/>
          </a:p>
        </p:txBody>
      </p:sp>
    </p:spTree>
    <p:extLst>
      <p:ext uri="{BB962C8B-B14F-4D97-AF65-F5344CB8AC3E}">
        <p14:creationId xmlns:p14="http://schemas.microsoft.com/office/powerpoint/2010/main" val="174538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AF6FC8-7DD6-4B60-9EF8-63E8FD04DA0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051CA-F815-4793-9CD0-630C1A4296A3}" type="slidenum">
              <a:rPr lang="en-US" smtClean="0"/>
              <a:t>‹#›</a:t>
            </a:fld>
            <a:endParaRPr lang="en-US"/>
          </a:p>
        </p:txBody>
      </p:sp>
    </p:spTree>
    <p:extLst>
      <p:ext uri="{BB962C8B-B14F-4D97-AF65-F5344CB8AC3E}">
        <p14:creationId xmlns:p14="http://schemas.microsoft.com/office/powerpoint/2010/main" val="1415210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EF5023"/>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729450" y="7340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7650" y="1015737"/>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40440" y="843795"/>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21225" y="1175545"/>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575473"/>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EF5023"/>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84" name="Google Shape;84;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5" name="Google Shape;85;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EF502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8915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62"/>
        <p:cNvGrpSpPr/>
        <p:nvPr/>
      </p:nvGrpSpPr>
      <p:grpSpPr>
        <a:xfrm>
          <a:off x="0" y="0"/>
          <a:ext cx="0" cy="0"/>
          <a:chOff x="0" y="0"/>
          <a:chExt cx="0" cy="0"/>
        </a:xfrm>
      </p:grpSpPr>
      <p:sp>
        <p:nvSpPr>
          <p:cNvPr id="66" name="Google Shape;66;p15"/>
          <p:cNvSpPr txBox="1">
            <a:spLocks noGrp="1"/>
          </p:cNvSpPr>
          <p:nvPr>
            <p:ph type="sldNum" idx="12"/>
          </p:nvPr>
        </p:nvSpPr>
        <p:spPr>
          <a:xfrm>
            <a:off x="7918726" y="4816079"/>
            <a:ext cx="789381"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600"/>
              <a:buNone/>
              <a:defRPr/>
            </a:lvl1pPr>
            <a:lvl2pPr marL="0" lvl="1" indent="0" algn="r">
              <a:lnSpc>
                <a:spcPct val="100000"/>
              </a:lnSpc>
              <a:spcBef>
                <a:spcPts val="0"/>
              </a:spcBef>
              <a:spcAft>
                <a:spcPts val="0"/>
              </a:spcAft>
              <a:buSzPts val="600"/>
              <a:buNone/>
              <a:defRPr/>
            </a:lvl2pPr>
            <a:lvl3pPr marL="0" lvl="2" indent="0" algn="r">
              <a:lnSpc>
                <a:spcPct val="100000"/>
              </a:lnSpc>
              <a:spcBef>
                <a:spcPts val="0"/>
              </a:spcBef>
              <a:spcAft>
                <a:spcPts val="0"/>
              </a:spcAft>
              <a:buSzPts val="600"/>
              <a:buNone/>
              <a:defRPr/>
            </a:lvl3pPr>
            <a:lvl4pPr marL="0" lvl="3" indent="0" algn="r">
              <a:lnSpc>
                <a:spcPct val="100000"/>
              </a:lnSpc>
              <a:spcBef>
                <a:spcPts val="0"/>
              </a:spcBef>
              <a:spcAft>
                <a:spcPts val="0"/>
              </a:spcAft>
              <a:buSzPts val="600"/>
              <a:buNone/>
              <a:defRPr/>
            </a:lvl4pPr>
            <a:lvl5pPr marL="0" lvl="4" indent="0" algn="r">
              <a:lnSpc>
                <a:spcPct val="100000"/>
              </a:lnSpc>
              <a:spcBef>
                <a:spcPts val="0"/>
              </a:spcBef>
              <a:spcAft>
                <a:spcPts val="0"/>
              </a:spcAft>
              <a:buSzPts val="600"/>
              <a:buNone/>
              <a:defRPr/>
            </a:lvl5pPr>
            <a:lvl6pPr marL="0" lvl="5" indent="0" algn="r">
              <a:lnSpc>
                <a:spcPct val="100000"/>
              </a:lnSpc>
              <a:spcBef>
                <a:spcPts val="0"/>
              </a:spcBef>
              <a:spcAft>
                <a:spcPts val="0"/>
              </a:spcAft>
              <a:buSzPts val="600"/>
              <a:buNone/>
              <a:defRPr/>
            </a:lvl6pPr>
            <a:lvl7pPr marL="0" lvl="6" indent="0" algn="r">
              <a:lnSpc>
                <a:spcPct val="100000"/>
              </a:lnSpc>
              <a:spcBef>
                <a:spcPts val="0"/>
              </a:spcBef>
              <a:spcAft>
                <a:spcPts val="0"/>
              </a:spcAft>
              <a:buSzPts val="600"/>
              <a:buNone/>
              <a:defRPr/>
            </a:lvl7pPr>
            <a:lvl8pPr marL="0" lvl="7" indent="0" algn="r">
              <a:lnSpc>
                <a:spcPct val="100000"/>
              </a:lnSpc>
              <a:spcBef>
                <a:spcPts val="0"/>
              </a:spcBef>
              <a:spcAft>
                <a:spcPts val="0"/>
              </a:spcAft>
              <a:buSzPts val="600"/>
              <a:buNone/>
              <a:defRPr/>
            </a:lvl8pPr>
            <a:lvl9pPr marL="0" lvl="8" indent="0" algn="r">
              <a:lnSpc>
                <a:spcPct val="100000"/>
              </a:lnSpc>
              <a:spcBef>
                <a:spcPts val="0"/>
              </a:spcBef>
              <a:spcAft>
                <a:spcPts val="0"/>
              </a:spcAft>
              <a:buSzPts val="600"/>
              <a:buNone/>
              <a:defRPr/>
            </a:lvl9pPr>
          </a:lstStyle>
          <a:p>
            <a:fld id="{00000000-1234-1234-1234-123412341234}" type="slidenum">
              <a:rPr lang="en" smtClean="0"/>
              <a:pPr/>
              <a:t>‹#›</a:t>
            </a:fld>
            <a:endParaRPr lang="en"/>
          </a:p>
        </p:txBody>
      </p:sp>
      <p:sp>
        <p:nvSpPr>
          <p:cNvPr id="67" name="Google Shape;67;p15"/>
          <p:cNvSpPr txBox="1"/>
          <p:nvPr/>
        </p:nvSpPr>
        <p:spPr>
          <a:xfrm>
            <a:off x="487302" y="4953000"/>
            <a:ext cx="5187908" cy="27384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675" b="0" i="0" u="none" strike="noStrike" cap="none">
              <a:solidFill>
                <a:schemeClr val="accent2"/>
              </a:solidFill>
              <a:latin typeface="Arial"/>
              <a:ea typeface="Arial"/>
              <a:cs typeface="Arial"/>
              <a:sym typeface="Arial"/>
            </a:endParaRPr>
          </a:p>
        </p:txBody>
      </p:sp>
      <p:sp>
        <p:nvSpPr>
          <p:cNvPr id="7" name="Google Shape;24;p4">
            <a:extLst>
              <a:ext uri="{FF2B5EF4-FFF2-40B4-BE49-F238E27FC236}">
                <a16:creationId xmlns:a16="http://schemas.microsoft.com/office/drawing/2014/main" id="{CA519B94-914F-4DE6-A8B2-0A74BF533036}"/>
              </a:ext>
            </a:extLst>
          </p:cNvPr>
          <p:cNvSpPr/>
          <p:nvPr userDrawn="1"/>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 name="Google Shape;28;p4">
            <a:extLst>
              <a:ext uri="{FF2B5EF4-FFF2-40B4-BE49-F238E27FC236}">
                <a16:creationId xmlns:a16="http://schemas.microsoft.com/office/drawing/2014/main" id="{9870DC11-C0E6-4336-992F-41B2F1A8462C}"/>
              </a:ext>
            </a:extLst>
          </p:cNvPr>
          <p:cNvSpPr txBox="1">
            <a:spLocks noGrp="1"/>
          </p:cNvSpPr>
          <p:nvPr>
            <p:ph type="title"/>
          </p:nvPr>
        </p:nvSpPr>
        <p:spPr>
          <a:xfrm>
            <a:off x="290330" y="653760"/>
            <a:ext cx="8517916" cy="765982"/>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 name="Google Shape;29;p4">
            <a:extLst>
              <a:ext uri="{FF2B5EF4-FFF2-40B4-BE49-F238E27FC236}">
                <a16:creationId xmlns:a16="http://schemas.microsoft.com/office/drawing/2014/main" id="{D625A194-FFF6-4B52-9B62-D3192D98F7CC}"/>
              </a:ext>
            </a:extLst>
          </p:cNvPr>
          <p:cNvSpPr txBox="1">
            <a:spLocks noGrp="1"/>
          </p:cNvSpPr>
          <p:nvPr>
            <p:ph type="body" idx="1"/>
          </p:nvPr>
        </p:nvSpPr>
        <p:spPr>
          <a:xfrm>
            <a:off x="292130" y="1716896"/>
            <a:ext cx="8517916" cy="3236103"/>
          </a:xfrm>
          <a:prstGeom prst="rect">
            <a:avLst/>
          </a:prstGeom>
        </p:spPr>
        <p:txBody>
          <a:bodyPr spcFirstLastPara="1" wrap="square" lIns="91425" tIns="91425" rIns="91425" bIns="91425" anchor="t" anchorCtr="0"/>
          <a:lstStyle>
            <a:lvl1pPr marL="457189" lvl="0" indent="-311142">
              <a:spcBef>
                <a:spcPts val="0"/>
              </a:spcBef>
              <a:spcAft>
                <a:spcPts val="0"/>
              </a:spcAft>
              <a:buSzPts val="1300"/>
              <a:buChar char="●"/>
              <a:defRPr/>
            </a:lvl1pPr>
            <a:lvl2pPr marL="914378" lvl="1" indent="-298442">
              <a:spcBef>
                <a:spcPts val="1600"/>
              </a:spcBef>
              <a:spcAft>
                <a:spcPts val="0"/>
              </a:spcAft>
              <a:buSzPts val="1100"/>
              <a:buChar char="○"/>
              <a:defRPr/>
            </a:lvl2pPr>
            <a:lvl3pPr marL="1371566" lvl="2" indent="-298442">
              <a:spcBef>
                <a:spcPts val="1600"/>
              </a:spcBef>
              <a:spcAft>
                <a:spcPts val="0"/>
              </a:spcAft>
              <a:buSzPts val="1100"/>
              <a:buChar char="■"/>
              <a:defRPr/>
            </a:lvl3pPr>
            <a:lvl4pPr marL="1828754" lvl="3" indent="-298442">
              <a:spcBef>
                <a:spcPts val="1600"/>
              </a:spcBef>
              <a:spcAft>
                <a:spcPts val="0"/>
              </a:spcAft>
              <a:buSzPts val="1100"/>
              <a:buChar char="●"/>
              <a:defRPr/>
            </a:lvl4pPr>
            <a:lvl5pPr marL="2285943" lvl="4" indent="-298442">
              <a:spcBef>
                <a:spcPts val="1600"/>
              </a:spcBef>
              <a:spcAft>
                <a:spcPts val="0"/>
              </a:spcAft>
              <a:buSzPts val="1100"/>
              <a:buChar char="○"/>
              <a:defRPr/>
            </a:lvl5pPr>
            <a:lvl6pPr marL="2743132" lvl="5" indent="-298442">
              <a:spcBef>
                <a:spcPts val="1600"/>
              </a:spcBef>
              <a:spcAft>
                <a:spcPts val="0"/>
              </a:spcAft>
              <a:buSzPts val="1100"/>
              <a:buChar char="■"/>
              <a:defRPr/>
            </a:lvl6pPr>
            <a:lvl7pPr marL="3200320" lvl="6" indent="-298442">
              <a:spcBef>
                <a:spcPts val="1600"/>
              </a:spcBef>
              <a:spcAft>
                <a:spcPts val="0"/>
              </a:spcAft>
              <a:buSzPts val="1100"/>
              <a:buChar char="●"/>
              <a:defRPr/>
            </a:lvl7pPr>
            <a:lvl8pPr marL="3657509" lvl="7" indent="-298442">
              <a:spcBef>
                <a:spcPts val="1600"/>
              </a:spcBef>
              <a:spcAft>
                <a:spcPts val="0"/>
              </a:spcAft>
              <a:buSzPts val="1100"/>
              <a:buChar char="○"/>
              <a:defRPr/>
            </a:lvl8pPr>
            <a:lvl9pPr marL="4114697" lvl="8" indent="-298442">
              <a:spcBef>
                <a:spcPts val="1600"/>
              </a:spcBef>
              <a:spcAft>
                <a:spcPts val="1600"/>
              </a:spcAft>
              <a:buSzPts val="1100"/>
              <a:buChar char="■"/>
              <a:defRPr/>
            </a:lvl9pPr>
          </a:lstStyle>
          <a:p>
            <a:endParaRPr/>
          </a:p>
        </p:txBody>
      </p:sp>
    </p:spTree>
    <p:extLst>
      <p:ext uri="{BB962C8B-B14F-4D97-AF65-F5344CB8AC3E}">
        <p14:creationId xmlns:p14="http://schemas.microsoft.com/office/powerpoint/2010/main" val="173322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AF6FC8-7DD6-4B60-9EF8-63E8FD04DA0E}"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8051CA-F815-4793-9CD0-630C1A4296A3}" type="slidenum">
              <a:rPr lang="en-US" smtClean="0"/>
              <a:t>‹#›</a:t>
            </a:fld>
            <a:endParaRPr lang="en-US"/>
          </a:p>
        </p:txBody>
      </p:sp>
    </p:spTree>
    <p:extLst>
      <p:ext uri="{BB962C8B-B14F-4D97-AF65-F5344CB8AC3E}">
        <p14:creationId xmlns:p14="http://schemas.microsoft.com/office/powerpoint/2010/main" val="396147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50" r:id="rId3"/>
    <p:sldLayoutId id="2147483653" r:id="rId4"/>
    <p:sldLayoutId id="2147483657" r:id="rId5"/>
    <p:sldLayoutId id="2147483659"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82000" t="91000" r="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6AF6FC8-7DD6-4B60-9EF8-63E8FD04DA0E}" type="datetimeFigureOut">
              <a:rPr lang="en-US" smtClean="0"/>
              <a:t>11/7/2022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8051CA-F815-4793-9CD0-630C1A4296A3}" type="slidenum">
              <a:rPr lang="en-US" smtClean="0"/>
              <a:t>‹#›</a:t>
            </a:fld>
            <a:endParaRPr lang="en-US"/>
          </a:p>
        </p:txBody>
      </p:sp>
    </p:spTree>
    <p:extLst>
      <p:ext uri="{BB962C8B-B14F-4D97-AF65-F5344CB8AC3E}">
        <p14:creationId xmlns:p14="http://schemas.microsoft.com/office/powerpoint/2010/main" val="97840172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probononet.neotalogic.com/a/indianariskdetector"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hyperlink" Target="mailto:nicole.carmody@ilsi.net" TargetMode="External"/><Relationship Id="rId3" Type="http://schemas.openxmlformats.org/officeDocument/2006/relationships/hyperlink" Target="mailto:Cortney.sweat@ilsi.net" TargetMode="External"/><Relationship Id="rId7" Type="http://schemas.openxmlformats.org/officeDocument/2006/relationships/hyperlink" Target="mailto:lisa.mclaren@ilsi.ne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mailto:jane.handley@ilsi.net" TargetMode="External"/><Relationship Id="rId5" Type="http://schemas.openxmlformats.org/officeDocument/2006/relationships/hyperlink" Target="mailto:Adam.kornya@ilsi.net" TargetMode="External"/><Relationship Id="rId4" Type="http://schemas.openxmlformats.org/officeDocument/2006/relationships/hyperlink" Target="mailto:jessica.brock@ilsi.net" TargetMode="External"/><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08" y="515138"/>
            <a:ext cx="8411987" cy="2695388"/>
          </a:xfrm>
          <a:solidFill>
            <a:srgbClr val="16169C"/>
          </a:solidFill>
        </p:spPr>
        <p:style>
          <a:lnRef idx="3">
            <a:schemeClr val="lt1"/>
          </a:lnRef>
          <a:fillRef idx="1">
            <a:schemeClr val="accent6"/>
          </a:fillRef>
          <a:effectRef idx="1">
            <a:schemeClr val="accent6"/>
          </a:effectRef>
          <a:fontRef idx="minor">
            <a:schemeClr val="lt1"/>
          </a:fontRef>
        </p:style>
        <p:txBody>
          <a:bodyPr anchor="ctr"/>
          <a:lstStyle/>
          <a:p>
            <a:pPr algn="r"/>
            <a:r>
              <a:rPr lang="en-US" dirty="0">
                <a:solidFill>
                  <a:schemeClr val="bg1"/>
                </a:solidFill>
              </a:rPr>
              <a:t>Indiana Legal Risk Detector</a:t>
            </a:r>
            <a:endParaRPr lang="en-US" b="0" dirty="0">
              <a:solidFill>
                <a:schemeClr val="bg1"/>
              </a:solidFill>
            </a:endParaRPr>
          </a:p>
          <a:p>
            <a:pPr algn="r"/>
            <a:r>
              <a:rPr lang="en-US" dirty="0">
                <a:solidFill>
                  <a:schemeClr val="bg1"/>
                </a:solidFill>
              </a:rPr>
              <a:t>How to Identify and Assist Victims of Abuse</a:t>
            </a:r>
          </a:p>
        </p:txBody>
      </p:sp>
      <p:sp>
        <p:nvSpPr>
          <p:cNvPr id="3" name="Text Placeholder 2"/>
          <p:cNvSpPr>
            <a:spLocks noGrp="1"/>
          </p:cNvSpPr>
          <p:nvPr>
            <p:ph type="body" idx="1"/>
          </p:nvPr>
        </p:nvSpPr>
        <p:spPr>
          <a:xfrm>
            <a:off x="3258626" y="3787307"/>
            <a:ext cx="4006240" cy="1073791"/>
          </a:xfrm>
        </p:spPr>
        <p:txBody>
          <a:bodyPr spcFirstLastPara="1" vert="horz" wrap="square" lIns="68580" tIns="34290" rIns="68580" bIns="34290" rtlCol="0" anchor="t" anchorCtr="0">
            <a:noAutofit/>
          </a:bodyPr>
          <a:lstStyle/>
          <a:p>
            <a:pPr algn="ctr">
              <a:lnSpc>
                <a:spcPct val="100000"/>
              </a:lnSpc>
            </a:pPr>
            <a:r>
              <a:rPr lang="en-US" sz="4000" b="1" dirty="0">
                <a:solidFill>
                  <a:srgbClr val="16169C"/>
                </a:solidFill>
                <a:cs typeface="Arial"/>
              </a:rPr>
              <a:t>LAVA Project</a:t>
            </a:r>
          </a:p>
        </p:txBody>
      </p:sp>
      <p:pic>
        <p:nvPicPr>
          <p:cNvPr id="4" name="Picture 9">
            <a:extLst>
              <a:ext uri="{FF2B5EF4-FFF2-40B4-BE49-F238E27FC236}">
                <a16:creationId xmlns:a16="http://schemas.microsoft.com/office/drawing/2014/main" id="{47A2F358-4D9B-4E38-8BE0-5189627BCEB9}"/>
              </a:ext>
            </a:extLst>
          </p:cNvPr>
          <p:cNvPicPr>
            <a:picLocks noChangeAspect="1"/>
          </p:cNvPicPr>
          <p:nvPr/>
        </p:nvPicPr>
        <p:blipFill rotWithShape="1">
          <a:blip r:embed="rId3"/>
          <a:srcRect l="-640" t="-218" r="1279" b="327"/>
          <a:stretch/>
        </p:blipFill>
        <p:spPr>
          <a:xfrm>
            <a:off x="606115" y="1572543"/>
            <a:ext cx="1676894" cy="3288555"/>
          </a:xfrm>
          <a:prstGeom prst="rect">
            <a:avLst/>
          </a:prstGeom>
        </p:spPr>
      </p:pic>
    </p:spTree>
    <p:extLst>
      <p:ext uri="{BB962C8B-B14F-4D97-AF65-F5344CB8AC3E}">
        <p14:creationId xmlns:p14="http://schemas.microsoft.com/office/powerpoint/2010/main" val="357660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E4F1E-D4AF-481B-8124-A1670C97D48E}"/>
              </a:ext>
            </a:extLst>
          </p:cNvPr>
          <p:cNvSpPr>
            <a:spLocks noGrp="1"/>
          </p:cNvSpPr>
          <p:nvPr>
            <p:ph type="title"/>
          </p:nvPr>
        </p:nvSpPr>
        <p:spPr>
          <a:xfrm>
            <a:off x="524888" y="885109"/>
            <a:ext cx="7688700" cy="535200"/>
          </a:xfrm>
        </p:spPr>
        <p:txBody>
          <a:bodyPr/>
          <a:lstStyle/>
          <a:p>
            <a:r>
              <a:rPr lang="en-US" dirty="0"/>
              <a:t>How Can the Risk Detector Help?</a:t>
            </a:r>
          </a:p>
        </p:txBody>
      </p:sp>
      <p:sp>
        <p:nvSpPr>
          <p:cNvPr id="3" name="Text Placeholder 2">
            <a:extLst>
              <a:ext uri="{FF2B5EF4-FFF2-40B4-BE49-F238E27FC236}">
                <a16:creationId xmlns:a16="http://schemas.microsoft.com/office/drawing/2014/main" id="{BC679A86-05FA-4AD0-BCAF-725899C103A9}"/>
              </a:ext>
            </a:extLst>
          </p:cNvPr>
          <p:cNvSpPr>
            <a:spLocks noGrp="1"/>
          </p:cNvSpPr>
          <p:nvPr>
            <p:ph type="body" idx="1"/>
          </p:nvPr>
        </p:nvSpPr>
        <p:spPr>
          <a:xfrm>
            <a:off x="322126" y="1550937"/>
            <a:ext cx="8094224" cy="2261100"/>
          </a:xfrm>
        </p:spPr>
        <p:txBody>
          <a:bodyPr/>
          <a:lstStyle/>
          <a:p>
            <a:r>
              <a:rPr lang="en-US" sz="2000" dirty="0">
                <a:solidFill>
                  <a:schemeClr val="bg2"/>
                </a:solidFill>
                <a:latin typeface="Calibri"/>
                <a:cs typeface="Calibri"/>
              </a:rPr>
              <a:t>By expanding the availability of </a:t>
            </a:r>
            <a:r>
              <a:rPr lang="en-US" sz="2000" i="1" dirty="0">
                <a:solidFill>
                  <a:schemeClr val="bg2"/>
                </a:solidFill>
                <a:latin typeface="Calibri"/>
                <a:cs typeface="Calibri"/>
              </a:rPr>
              <a:t>preventative</a:t>
            </a:r>
            <a:r>
              <a:rPr lang="en-US" sz="2000" dirty="0">
                <a:solidFill>
                  <a:schemeClr val="bg2"/>
                </a:solidFill>
                <a:latin typeface="Calibri"/>
                <a:cs typeface="Calibri"/>
              </a:rPr>
              <a:t> and </a:t>
            </a:r>
            <a:r>
              <a:rPr lang="en-US" sz="2000" i="1" dirty="0">
                <a:solidFill>
                  <a:schemeClr val="bg2"/>
                </a:solidFill>
                <a:latin typeface="Calibri"/>
                <a:cs typeface="Calibri"/>
              </a:rPr>
              <a:t>holistic</a:t>
            </a:r>
            <a:r>
              <a:rPr lang="en-US" sz="2000" dirty="0">
                <a:solidFill>
                  <a:schemeClr val="bg2"/>
                </a:solidFill>
                <a:latin typeface="Calibri"/>
                <a:cs typeface="Calibri"/>
              </a:rPr>
              <a:t> legal services </a:t>
            </a:r>
            <a:r>
              <a:rPr lang="en-US" sz="2000">
                <a:solidFill>
                  <a:schemeClr val="bg2"/>
                </a:solidFill>
                <a:latin typeface="Calibri"/>
                <a:cs typeface="Calibri"/>
              </a:rPr>
              <a:t>for vulnerable adults</a:t>
            </a:r>
          </a:p>
          <a:p>
            <a:r>
              <a:rPr lang="en-US" sz="2000" dirty="0">
                <a:solidFill>
                  <a:schemeClr val="bg2"/>
                </a:solidFill>
                <a:latin typeface="Calibri"/>
                <a:cs typeface="Calibri"/>
              </a:rPr>
              <a:t>By fostering the creation of partnerships to serve adults who are often challenging to reach through traditional on-site or lawyer-driven services </a:t>
            </a:r>
            <a:endParaRPr lang="en-US"/>
          </a:p>
          <a:p>
            <a:r>
              <a:rPr lang="en-US" sz="2000" dirty="0">
                <a:solidFill>
                  <a:schemeClr val="bg2"/>
                </a:solidFill>
                <a:latin typeface="Calibri"/>
                <a:cs typeface="Calibri"/>
              </a:rPr>
              <a:t>By helping to empower social workers, victim advocates, health care partners and allied professionals to issue-spot civil legal needs and providing them with an easy way to make a referral from anywhere </a:t>
            </a:r>
            <a:endParaRPr lang="en-US"/>
          </a:p>
          <a:p>
            <a:r>
              <a:rPr lang="en-US" sz="2000" dirty="0">
                <a:solidFill>
                  <a:schemeClr val="bg2"/>
                </a:solidFill>
                <a:latin typeface="Calibri"/>
                <a:cs typeface="Calibri"/>
              </a:rPr>
              <a:t>By helping to remove the stigma of contacting an attorney   </a:t>
            </a:r>
            <a:endParaRPr lang="en-US"/>
          </a:p>
          <a:p>
            <a:endParaRPr lang="en-US"/>
          </a:p>
        </p:txBody>
      </p:sp>
    </p:spTree>
    <p:extLst>
      <p:ext uri="{BB962C8B-B14F-4D97-AF65-F5344CB8AC3E}">
        <p14:creationId xmlns:p14="http://schemas.microsoft.com/office/powerpoint/2010/main" val="123673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C1AF-6C78-44E0-97AC-620F99AE755F}"/>
              </a:ext>
            </a:extLst>
          </p:cNvPr>
          <p:cNvSpPr>
            <a:spLocks noGrp="1"/>
          </p:cNvSpPr>
          <p:nvPr>
            <p:ph type="title"/>
          </p:nvPr>
        </p:nvSpPr>
        <p:spPr>
          <a:xfrm>
            <a:off x="538950" y="976737"/>
            <a:ext cx="8308400" cy="535200"/>
          </a:xfrm>
        </p:spPr>
        <p:txBody>
          <a:bodyPr/>
          <a:lstStyle/>
          <a:p>
            <a:r>
              <a:rPr lang="en-US" sz="2400" dirty="0"/>
              <a:t>Findings from recent survey results</a:t>
            </a:r>
          </a:p>
        </p:txBody>
      </p:sp>
      <p:sp>
        <p:nvSpPr>
          <p:cNvPr id="3" name="Text Placeholder 2">
            <a:extLst>
              <a:ext uri="{FF2B5EF4-FFF2-40B4-BE49-F238E27FC236}">
                <a16:creationId xmlns:a16="http://schemas.microsoft.com/office/drawing/2014/main" id="{E481F7C8-3CC6-425D-B8A9-79CD51AA0096}"/>
              </a:ext>
            </a:extLst>
          </p:cNvPr>
          <p:cNvSpPr>
            <a:spLocks noGrp="1"/>
          </p:cNvSpPr>
          <p:nvPr>
            <p:ph type="body" idx="1"/>
          </p:nvPr>
        </p:nvSpPr>
        <p:spPr>
          <a:xfrm>
            <a:off x="446143" y="1641555"/>
            <a:ext cx="7959304" cy="2261100"/>
          </a:xfrm>
        </p:spPr>
        <p:txBody>
          <a:bodyPr/>
          <a:lstStyle/>
          <a:p>
            <a:pPr marL="146050" indent="0">
              <a:buNone/>
            </a:pPr>
            <a:r>
              <a:rPr lang="en-US" sz="1400" b="0" i="0" dirty="0">
                <a:solidFill>
                  <a:schemeClr val="bg2"/>
                </a:solidFill>
                <a:effectLst/>
                <a:latin typeface="Calibri" panose="020F0502020204030204" pitchFamily="34" charset="0"/>
                <a:cs typeface="Calibri" panose="020F0502020204030204" pitchFamily="34" charset="0"/>
              </a:rPr>
              <a:t>“I</a:t>
            </a:r>
            <a:r>
              <a:rPr lang="en-US" sz="1400" b="0" i="0" dirty="0">
                <a:solidFill>
                  <a:srgbClr val="000000"/>
                </a:solidFill>
                <a:effectLst/>
                <a:latin typeface="Arial" panose="020B0604020202020204" pitchFamily="34" charset="0"/>
              </a:rPr>
              <a:t> actually like the tool. While it can be a long process, because people have stories to tell with each statement it is nice to be able to complete the assessment and send it to a legal team for further assessment. </a:t>
            </a:r>
            <a:r>
              <a:rPr lang="en-US" sz="1400" b="1" i="0" dirty="0">
                <a:solidFill>
                  <a:srgbClr val="16169C"/>
                </a:solidFill>
                <a:effectLst/>
                <a:latin typeface="Arial" panose="020B0604020202020204" pitchFamily="34" charset="0"/>
              </a:rPr>
              <a:t>It gives me a sense that I was able to follow through on behalf of someone that I wouldn't be 100% sure they'd make that phone call on their own</a:t>
            </a:r>
            <a:r>
              <a:rPr lang="en-US" sz="1400" b="0" i="0" dirty="0">
                <a:solidFill>
                  <a:srgbClr val="16169C"/>
                </a:solidFill>
                <a:effectLst/>
                <a:latin typeface="Arial" panose="020B0604020202020204" pitchFamily="34" charset="0"/>
              </a:rPr>
              <a:t>.” </a:t>
            </a:r>
            <a:endParaRPr lang="en-US" sz="1400" dirty="0">
              <a:solidFill>
                <a:srgbClr val="16169C"/>
              </a:solidFill>
              <a:latin typeface="Calibri" panose="020F0502020204030204" pitchFamily="34" charset="0"/>
              <a:cs typeface="Calibri" panose="020F0502020204030204" pitchFamily="34" charset="0"/>
            </a:endParaRPr>
          </a:p>
          <a:p>
            <a:pPr marL="146050" indent="0">
              <a:buNone/>
            </a:pPr>
            <a:endParaRPr lang="en-US" sz="1400" dirty="0">
              <a:solidFill>
                <a:schemeClr val="bg2"/>
              </a:solidFill>
              <a:latin typeface="Calibri" panose="020F0502020204030204" pitchFamily="34" charset="0"/>
              <a:cs typeface="Calibri" panose="020F0502020204030204" pitchFamily="34" charset="0"/>
            </a:endParaRPr>
          </a:p>
          <a:p>
            <a:pPr marL="146050" indent="0">
              <a:buNone/>
            </a:pPr>
            <a:r>
              <a:rPr lang="en-US" sz="1400" b="0" i="0" dirty="0">
                <a:solidFill>
                  <a:srgbClr val="000000"/>
                </a:solidFill>
                <a:effectLst/>
                <a:latin typeface="Arial" panose="020B0604020202020204" pitchFamily="34" charset="0"/>
              </a:rPr>
              <a:t>“My client marked some issues in almost every question. </a:t>
            </a:r>
            <a:r>
              <a:rPr lang="en-US" sz="1400" b="1" i="0" dirty="0">
                <a:solidFill>
                  <a:srgbClr val="16169C"/>
                </a:solidFill>
                <a:effectLst/>
                <a:latin typeface="Arial" panose="020B0604020202020204" pitchFamily="34" charset="0"/>
              </a:rPr>
              <a:t>We started the survey for one type of issue and uncovered a lot more issues I wouldn't have asked about without the survey</a:t>
            </a:r>
            <a:r>
              <a:rPr lang="en-US" sz="1400" b="0" i="0" dirty="0">
                <a:solidFill>
                  <a:srgbClr val="16169C"/>
                </a:solidFill>
                <a:effectLst/>
                <a:latin typeface="Arial" panose="020B0604020202020204" pitchFamily="34" charset="0"/>
              </a:rPr>
              <a:t>.”</a:t>
            </a:r>
          </a:p>
          <a:p>
            <a:pPr marL="146050" indent="0">
              <a:buNone/>
            </a:pPr>
            <a:endParaRPr lang="en-US" sz="1400" dirty="0">
              <a:solidFill>
                <a:srgbClr val="000000"/>
              </a:solidFill>
              <a:latin typeface="Arial" panose="020B0604020202020204" pitchFamily="34" charset="0"/>
            </a:endParaRPr>
          </a:p>
          <a:p>
            <a:pPr marL="146050" indent="0">
              <a:buNone/>
            </a:pPr>
            <a:r>
              <a:rPr lang="en-US" sz="1400" b="1" i="0" dirty="0">
                <a:solidFill>
                  <a:srgbClr val="16169C"/>
                </a:solidFill>
                <a:effectLst/>
                <a:latin typeface="Arial" panose="020B0604020202020204" pitchFamily="34" charset="0"/>
              </a:rPr>
              <a:t>“It was very straight forward and asked some questions I wouldn't have thought of without the tool.”</a:t>
            </a:r>
            <a:endParaRPr lang="en-US" sz="1400" b="1" dirty="0">
              <a:solidFill>
                <a:srgbClr val="16169C"/>
              </a:solidFill>
            </a:endParaRPr>
          </a:p>
        </p:txBody>
      </p:sp>
      <p:sp>
        <p:nvSpPr>
          <p:cNvPr id="4" name="Rectangle 3">
            <a:extLst>
              <a:ext uri="{FF2B5EF4-FFF2-40B4-BE49-F238E27FC236}">
                <a16:creationId xmlns:a16="http://schemas.microsoft.com/office/drawing/2014/main" id="{0A1F0BDD-E473-4192-B859-A5E3C00E5219}"/>
              </a:ext>
            </a:extLst>
          </p:cNvPr>
          <p:cNvSpPr/>
          <p:nvPr/>
        </p:nvSpPr>
        <p:spPr>
          <a:xfrm>
            <a:off x="2162907" y="4209533"/>
            <a:ext cx="6741258" cy="492443"/>
          </a:xfrm>
          <a:prstGeom prst="rect">
            <a:avLst/>
          </a:prstGeom>
        </p:spPr>
        <p:txBody>
          <a:bodyPr wrap="square" lIns="91440" tIns="45720" rIns="91440" bIns="45720" anchor="t">
            <a:spAutoFit/>
          </a:bodyPr>
          <a:lstStyle/>
          <a:p>
            <a:pPr marL="146050"/>
            <a:br>
              <a:rPr lang="en-US" dirty="0">
                <a:latin typeface="Calibri" panose="020F0502020204030204" pitchFamily="34" charset="0"/>
                <a:cs typeface="Calibri" panose="020F0502020204030204" pitchFamily="34" charset="0"/>
              </a:rPr>
            </a:br>
            <a:r>
              <a:rPr lang="en-US" sz="1200" i="1">
                <a:solidFill>
                  <a:schemeClr val="bg2"/>
                </a:solidFill>
                <a:latin typeface="Calibri"/>
                <a:cs typeface="Calibri"/>
              </a:rPr>
              <a:t>- Excerpts from feedback survey following the pilot phase with community partners in 2022.</a:t>
            </a:r>
          </a:p>
        </p:txBody>
      </p:sp>
    </p:spTree>
    <p:extLst>
      <p:ext uri="{BB962C8B-B14F-4D97-AF65-F5344CB8AC3E}">
        <p14:creationId xmlns:p14="http://schemas.microsoft.com/office/powerpoint/2010/main" val="325982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A260C8-C4F0-4736-B7B7-4B15DBF0A7D5}"/>
              </a:ext>
            </a:extLst>
          </p:cNvPr>
          <p:cNvSpPr/>
          <p:nvPr/>
        </p:nvSpPr>
        <p:spPr>
          <a:xfrm>
            <a:off x="227687" y="1811689"/>
            <a:ext cx="3064000" cy="2585323"/>
          </a:xfrm>
          <a:prstGeom prst="rect">
            <a:avLst/>
          </a:prstGeom>
        </p:spPr>
        <p:txBody>
          <a:bodyPr wrap="square">
            <a:spAutoFit/>
          </a:bodyPr>
          <a:lstStyle/>
          <a:p>
            <a:pPr lvl="1"/>
            <a:r>
              <a:rPr lang="en-US" sz="1800" dirty="0">
                <a:latin typeface="Calibri" panose="020F0502020204030204" pitchFamily="34" charset="0"/>
                <a:cs typeface="Calibri" panose="020F0502020204030204" pitchFamily="34" charset="0"/>
              </a:rPr>
              <a:t>The Legal Risk Detector is designed to support screening in five issue areas:</a:t>
            </a:r>
          </a:p>
          <a:p>
            <a:pPr marL="285743" lvl="1" indent="-285743">
              <a:buFont typeface="Arial" panose="020B0604020202020204" pitchFamily="34" charset="0"/>
              <a:buChar char="•"/>
            </a:pPr>
            <a:endParaRPr lang="en-US" sz="1800" dirty="0">
              <a:solidFill>
                <a:schemeClr val="bg2"/>
              </a:solidFill>
              <a:latin typeface="Calibri" panose="020F0502020204030204" pitchFamily="34" charset="0"/>
              <a:cs typeface="Calibri" panose="020F0502020204030204" pitchFamily="34" charset="0"/>
            </a:endParaRPr>
          </a:p>
          <a:p>
            <a:pPr marL="285743" lvl="1" indent="-285743">
              <a:buFont typeface="Arial" panose="020B0604020202020204" pitchFamily="34" charset="0"/>
              <a:buChar char="•"/>
            </a:pPr>
            <a:r>
              <a:rPr lang="en-US" sz="1800" dirty="0">
                <a:latin typeface="Calibri" panose="020F0502020204030204" pitchFamily="34" charset="0"/>
                <a:cs typeface="Calibri" panose="020F0502020204030204" pitchFamily="34" charset="0"/>
              </a:rPr>
              <a:t>Abuse and neglect</a:t>
            </a:r>
          </a:p>
          <a:p>
            <a:pPr marL="285743" lvl="1" indent="-285743">
              <a:buFont typeface="Arial" panose="020B0604020202020204" pitchFamily="34" charset="0"/>
              <a:buChar char="•"/>
            </a:pPr>
            <a:r>
              <a:rPr lang="en-US" sz="1800" dirty="0">
                <a:latin typeface="Calibri" panose="020F0502020204030204" pitchFamily="34" charset="0"/>
                <a:cs typeface="Calibri" panose="020F0502020204030204" pitchFamily="34" charset="0"/>
              </a:rPr>
              <a:t>Financial exploitation</a:t>
            </a:r>
          </a:p>
          <a:p>
            <a:pPr marL="285743" lvl="1" indent="-285743">
              <a:buFont typeface="Arial" panose="020B0604020202020204" pitchFamily="34" charset="0"/>
              <a:buChar char="•"/>
            </a:pPr>
            <a:r>
              <a:rPr lang="en-US" sz="1800" dirty="0">
                <a:latin typeface="Calibri" panose="020F0502020204030204" pitchFamily="34" charset="0"/>
                <a:cs typeface="Calibri" panose="020F0502020204030204" pitchFamily="34" charset="0"/>
              </a:rPr>
              <a:t>Consumer debt</a:t>
            </a:r>
          </a:p>
          <a:p>
            <a:pPr marL="285743" lvl="1" indent="-285743">
              <a:buFont typeface="Arial" panose="020B0604020202020204" pitchFamily="34" charset="0"/>
              <a:buChar char="•"/>
            </a:pPr>
            <a:r>
              <a:rPr lang="en-US" sz="1800" dirty="0">
                <a:latin typeface="Calibri" panose="020F0502020204030204" pitchFamily="34" charset="0"/>
                <a:cs typeface="Calibri" panose="020F0502020204030204" pitchFamily="34" charset="0"/>
              </a:rPr>
              <a:t>Housing</a:t>
            </a:r>
          </a:p>
          <a:p>
            <a:pPr marL="285743" lvl="1" indent="-285743">
              <a:buFont typeface="Arial" panose="020B0604020202020204" pitchFamily="34" charset="0"/>
              <a:buChar char="•"/>
            </a:pPr>
            <a:r>
              <a:rPr lang="en-US" sz="1800" dirty="0">
                <a:latin typeface="Calibri" panose="020F0502020204030204" pitchFamily="34" charset="0"/>
                <a:cs typeface="Calibri" panose="020F0502020204030204" pitchFamily="34" charset="0"/>
              </a:rPr>
              <a:t>Healthcare</a:t>
            </a:r>
          </a:p>
        </p:txBody>
      </p:sp>
      <p:sp>
        <p:nvSpPr>
          <p:cNvPr id="7" name="Title 6">
            <a:extLst>
              <a:ext uri="{FF2B5EF4-FFF2-40B4-BE49-F238E27FC236}">
                <a16:creationId xmlns:a16="http://schemas.microsoft.com/office/drawing/2014/main" id="{2037ACAF-1279-4409-B6D5-46088A9712F2}"/>
              </a:ext>
            </a:extLst>
          </p:cNvPr>
          <p:cNvSpPr>
            <a:spLocks noGrp="1"/>
          </p:cNvSpPr>
          <p:nvPr>
            <p:ph type="title"/>
          </p:nvPr>
        </p:nvSpPr>
        <p:spPr>
          <a:xfrm>
            <a:off x="227687" y="914982"/>
            <a:ext cx="7688700" cy="535200"/>
          </a:xfrm>
        </p:spPr>
        <p:txBody>
          <a:bodyPr/>
          <a:lstStyle/>
          <a:p>
            <a:r>
              <a:rPr lang="en-US" dirty="0"/>
              <a:t>How does the Indiana Legal Risk Detector work?</a:t>
            </a:r>
          </a:p>
        </p:txBody>
      </p:sp>
      <p:pic>
        <p:nvPicPr>
          <p:cNvPr id="3" name="Picture 2">
            <a:extLst>
              <a:ext uri="{FF2B5EF4-FFF2-40B4-BE49-F238E27FC236}">
                <a16:creationId xmlns:a16="http://schemas.microsoft.com/office/drawing/2014/main" id="{9622B0FD-7E7F-4FE7-BF5C-4A4A12597F5B}"/>
              </a:ext>
            </a:extLst>
          </p:cNvPr>
          <p:cNvPicPr>
            <a:picLocks noChangeAspect="1"/>
          </p:cNvPicPr>
          <p:nvPr/>
        </p:nvPicPr>
        <p:blipFill>
          <a:blip r:embed="rId3"/>
          <a:stretch>
            <a:fillRect/>
          </a:stretch>
        </p:blipFill>
        <p:spPr>
          <a:xfrm>
            <a:off x="3556916" y="1658680"/>
            <a:ext cx="5119666" cy="330156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628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27EFD-48C5-496E-A19E-C121D2BFE2FE}"/>
              </a:ext>
            </a:extLst>
          </p:cNvPr>
          <p:cNvSpPr>
            <a:spLocks noGrp="1"/>
          </p:cNvSpPr>
          <p:nvPr>
            <p:ph type="title"/>
          </p:nvPr>
        </p:nvSpPr>
        <p:spPr>
          <a:xfrm>
            <a:off x="258909" y="826449"/>
            <a:ext cx="8490808" cy="535200"/>
          </a:xfrm>
        </p:spPr>
        <p:txBody>
          <a:bodyPr/>
          <a:lstStyle/>
          <a:p>
            <a:r>
              <a:rPr lang="en-US" dirty="0"/>
              <a:t>How Does the Indiana Legal Risk Detector Work? </a:t>
            </a:r>
          </a:p>
        </p:txBody>
      </p:sp>
      <p:sp>
        <p:nvSpPr>
          <p:cNvPr id="3" name="Rectangle 2">
            <a:extLst>
              <a:ext uri="{FF2B5EF4-FFF2-40B4-BE49-F238E27FC236}">
                <a16:creationId xmlns:a16="http://schemas.microsoft.com/office/drawing/2014/main" id="{281B0BBD-7478-490A-9CD6-2413E2E9903C}"/>
              </a:ext>
            </a:extLst>
          </p:cNvPr>
          <p:cNvSpPr/>
          <p:nvPr/>
        </p:nvSpPr>
        <p:spPr>
          <a:xfrm>
            <a:off x="0" y="3591461"/>
            <a:ext cx="4572000" cy="1323439"/>
          </a:xfrm>
          <a:prstGeom prst="rect">
            <a:avLst/>
          </a:prstGeom>
        </p:spPr>
        <p:txBody>
          <a:bodyPr>
            <a:spAutoFit/>
          </a:bodyPr>
          <a:lstStyle/>
          <a:p>
            <a:pPr marL="285743" lvl="1" indent="-285743">
              <a:buFont typeface="Arial" panose="020B0604020202020204" pitchFamily="34" charset="0"/>
              <a:buChar char="•"/>
            </a:pPr>
            <a:r>
              <a:rPr lang="en-US" sz="1600" dirty="0">
                <a:latin typeface="Calibri" panose="020F0502020204030204" pitchFamily="34" charset="0"/>
                <a:cs typeface="Calibri" panose="020F0502020204030204" pitchFamily="34" charset="0"/>
              </a:rPr>
              <a:t>Community partners can select from Standard or Express screening paths, depending on how much time they have for the screening</a:t>
            </a:r>
          </a:p>
          <a:p>
            <a:pPr marL="285743" lvl="1" indent="-285743">
              <a:buFont typeface="Arial" panose="020B0604020202020204" pitchFamily="34" charset="0"/>
              <a:buChar char="•"/>
            </a:pPr>
            <a:r>
              <a:rPr lang="en-US" sz="1600" dirty="0">
                <a:latin typeface="Calibri" panose="020F0502020204030204" pitchFamily="34" charset="0"/>
                <a:cs typeface="Calibri" panose="020F0502020204030204" pitchFamily="34" charset="0"/>
              </a:rPr>
              <a:t>A user-friendly and conversational interface helps the partner issue-spot &amp; ask the “right” questions</a:t>
            </a:r>
          </a:p>
        </p:txBody>
      </p:sp>
      <p:pic>
        <p:nvPicPr>
          <p:cNvPr id="5" name="Picture 4">
            <a:extLst>
              <a:ext uri="{FF2B5EF4-FFF2-40B4-BE49-F238E27FC236}">
                <a16:creationId xmlns:a16="http://schemas.microsoft.com/office/drawing/2014/main" id="{DD555E25-F56D-46FB-A5CA-C66DC13B647A}"/>
              </a:ext>
            </a:extLst>
          </p:cNvPr>
          <p:cNvPicPr>
            <a:picLocks noChangeAspect="1"/>
          </p:cNvPicPr>
          <p:nvPr/>
        </p:nvPicPr>
        <p:blipFill>
          <a:blip r:embed="rId3"/>
          <a:stretch>
            <a:fillRect/>
          </a:stretch>
        </p:blipFill>
        <p:spPr>
          <a:xfrm>
            <a:off x="218302" y="1570381"/>
            <a:ext cx="4477009" cy="1845410"/>
          </a:xfrm>
          <a:prstGeom prst="rect">
            <a:avLst/>
          </a:prstGeom>
          <a:ln>
            <a:solidFill>
              <a:schemeClr val="bg2">
                <a:lumMod val="10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F07BA46-ACBC-4BFF-ABE7-48ECD534A3F7}"/>
              </a:ext>
            </a:extLst>
          </p:cNvPr>
          <p:cNvPicPr>
            <a:picLocks noChangeAspect="1"/>
          </p:cNvPicPr>
          <p:nvPr/>
        </p:nvPicPr>
        <p:blipFill>
          <a:blip r:embed="rId4"/>
          <a:stretch>
            <a:fillRect/>
          </a:stretch>
        </p:blipFill>
        <p:spPr>
          <a:xfrm>
            <a:off x="4818621" y="1559637"/>
            <a:ext cx="4242278" cy="3461962"/>
          </a:xfrm>
          <a:prstGeom prst="rect">
            <a:avLst/>
          </a:prstGeom>
          <a:ln>
            <a:solidFill>
              <a:schemeClr val="bg2">
                <a:lumMod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8391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717E61-652C-4528-AAE2-28716E912DB7}"/>
              </a:ext>
            </a:extLst>
          </p:cNvPr>
          <p:cNvSpPr>
            <a:spLocks noGrp="1"/>
          </p:cNvSpPr>
          <p:nvPr>
            <p:ph type="title"/>
          </p:nvPr>
        </p:nvSpPr>
        <p:spPr>
          <a:xfrm>
            <a:off x="371246" y="862812"/>
            <a:ext cx="8370081" cy="535200"/>
          </a:xfrm>
        </p:spPr>
        <p:txBody>
          <a:bodyPr/>
          <a:lstStyle/>
          <a:p>
            <a:r>
              <a:rPr lang="en-US" dirty="0"/>
              <a:t>How Does the Indiana Legal Risk Detector Work? </a:t>
            </a:r>
          </a:p>
        </p:txBody>
      </p:sp>
      <p:sp>
        <p:nvSpPr>
          <p:cNvPr id="7" name="Rectangle 6">
            <a:extLst>
              <a:ext uri="{FF2B5EF4-FFF2-40B4-BE49-F238E27FC236}">
                <a16:creationId xmlns:a16="http://schemas.microsoft.com/office/drawing/2014/main" id="{3C0196A0-EA23-4A27-96B4-9E84398E921F}"/>
              </a:ext>
            </a:extLst>
          </p:cNvPr>
          <p:cNvSpPr/>
          <p:nvPr/>
        </p:nvSpPr>
        <p:spPr>
          <a:xfrm>
            <a:off x="105383" y="4293946"/>
            <a:ext cx="7328350" cy="830997"/>
          </a:xfrm>
          <a:prstGeom prst="rect">
            <a:avLst/>
          </a:prstGeom>
        </p:spPr>
        <p:txBody>
          <a:bodyPr wrap="square">
            <a:spAutoFit/>
          </a:bodyPr>
          <a:lstStyle/>
          <a:p>
            <a:pPr marL="285743" indent="-285743">
              <a:buFont typeface="Arial" panose="020B0604020202020204" pitchFamily="34" charset="0"/>
              <a:buChar char="•"/>
            </a:pPr>
            <a:r>
              <a:rPr lang="en-US" sz="1600" dirty="0">
                <a:latin typeface="Calibri" panose="020F0502020204030204" pitchFamily="34" charset="0"/>
                <a:cs typeface="Calibri" panose="020F0502020204030204" pitchFamily="34" charset="0"/>
              </a:rPr>
              <a:t>The interview allows room for the community partner to add notes, if needed, and to indicate the level of assistance they believe the client needs </a:t>
            </a:r>
          </a:p>
          <a:p>
            <a:pPr marL="285743" indent="-285743">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B6E33E5-21A2-4CCC-807D-8204E5F1CD67}"/>
              </a:ext>
            </a:extLst>
          </p:cNvPr>
          <p:cNvPicPr>
            <a:picLocks noChangeAspect="1"/>
          </p:cNvPicPr>
          <p:nvPr/>
        </p:nvPicPr>
        <p:blipFill>
          <a:blip r:embed="rId3"/>
          <a:stretch>
            <a:fillRect/>
          </a:stretch>
        </p:blipFill>
        <p:spPr>
          <a:xfrm>
            <a:off x="278113" y="1495703"/>
            <a:ext cx="3949481" cy="2437836"/>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50DC4F2-08AF-4DDC-82F3-BBDF1DD849D4}"/>
              </a:ext>
            </a:extLst>
          </p:cNvPr>
          <p:cNvPicPr>
            <a:picLocks noChangeAspect="1"/>
          </p:cNvPicPr>
          <p:nvPr/>
        </p:nvPicPr>
        <p:blipFill>
          <a:blip r:embed="rId4"/>
          <a:stretch>
            <a:fillRect/>
          </a:stretch>
        </p:blipFill>
        <p:spPr>
          <a:xfrm>
            <a:off x="3597152" y="2355048"/>
            <a:ext cx="5404481" cy="1791494"/>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9058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036FD-88A0-4990-A2C3-B16697AA1C8E}"/>
              </a:ext>
            </a:extLst>
          </p:cNvPr>
          <p:cNvSpPr>
            <a:spLocks noGrp="1"/>
          </p:cNvSpPr>
          <p:nvPr>
            <p:ph type="title"/>
          </p:nvPr>
        </p:nvSpPr>
        <p:spPr>
          <a:xfrm>
            <a:off x="589427" y="862598"/>
            <a:ext cx="8051234" cy="535200"/>
          </a:xfrm>
        </p:spPr>
        <p:txBody>
          <a:bodyPr/>
          <a:lstStyle/>
          <a:p>
            <a:r>
              <a:rPr lang="en-US" dirty="0"/>
              <a:t>How Does the Indiana Legal Risk Detector Work? </a:t>
            </a:r>
          </a:p>
        </p:txBody>
      </p:sp>
      <p:sp>
        <p:nvSpPr>
          <p:cNvPr id="3" name="Text Placeholder 2">
            <a:extLst>
              <a:ext uri="{FF2B5EF4-FFF2-40B4-BE49-F238E27FC236}">
                <a16:creationId xmlns:a16="http://schemas.microsoft.com/office/drawing/2014/main" id="{B1F2C3ED-0E47-4635-A008-AB7DE94B7DE3}"/>
              </a:ext>
            </a:extLst>
          </p:cNvPr>
          <p:cNvSpPr>
            <a:spLocks noGrp="1"/>
          </p:cNvSpPr>
          <p:nvPr>
            <p:ph type="body" idx="1"/>
          </p:nvPr>
        </p:nvSpPr>
        <p:spPr>
          <a:xfrm>
            <a:off x="-1235942" y="4434482"/>
            <a:ext cx="11275642" cy="845198"/>
          </a:xfrm>
        </p:spPr>
        <p:txBody>
          <a:bodyPr/>
          <a:lstStyle/>
          <a:p>
            <a:pPr marL="146047" indent="0" algn="ctr">
              <a:buNone/>
            </a:pPr>
            <a:r>
              <a:rPr lang="en-US" sz="1800" dirty="0">
                <a:solidFill>
                  <a:schemeClr val="bg2"/>
                </a:solidFill>
                <a:latin typeface="Calibri" panose="020F0502020204030204" pitchFamily="34" charset="0"/>
                <a:cs typeface="Calibri" panose="020F0502020204030204" pitchFamily="34" charset="0"/>
              </a:rPr>
              <a:t>With consent, a referral report is generated summarizing any issues identified and </a:t>
            </a:r>
          </a:p>
          <a:p>
            <a:pPr marL="146047" indent="0" algn="ctr">
              <a:buNone/>
            </a:pPr>
            <a:r>
              <a:rPr lang="en-US" sz="1800" dirty="0">
                <a:solidFill>
                  <a:schemeClr val="bg2"/>
                </a:solidFill>
                <a:latin typeface="Calibri" panose="020F0502020204030204" pitchFamily="34" charset="0"/>
                <a:cs typeface="Calibri" panose="020F0502020204030204" pitchFamily="34" charset="0"/>
              </a:rPr>
              <a:t>is sent to ILS for review and next actions</a:t>
            </a:r>
          </a:p>
          <a:p>
            <a:endParaRPr lang="en-US" dirty="0">
              <a:solidFill>
                <a:schemeClr val="bg2"/>
              </a:solidFill>
            </a:endParaRPr>
          </a:p>
        </p:txBody>
      </p:sp>
      <p:pic>
        <p:nvPicPr>
          <p:cNvPr id="6" name="Picture 5" descr="Graphical user interface, application, Teams&#10;&#10;Description automatically generated">
            <a:extLst>
              <a:ext uri="{FF2B5EF4-FFF2-40B4-BE49-F238E27FC236}">
                <a16:creationId xmlns:a16="http://schemas.microsoft.com/office/drawing/2014/main" id="{9C3B7B2A-0A30-4289-932E-941D64645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82" y="1464561"/>
            <a:ext cx="3344855" cy="2937130"/>
          </a:xfrm>
          <a:prstGeom prst="rect">
            <a:avLst/>
          </a:prstGeom>
          <a:ln>
            <a:solidFill>
              <a:schemeClr val="bg1">
                <a:lumMod val="50000"/>
              </a:schemeClr>
            </a:solidFill>
          </a:ln>
        </p:spPr>
      </p:pic>
      <p:pic>
        <p:nvPicPr>
          <p:cNvPr id="8" name="Picture 7" descr="Graphical user interface, text, application, email&#10;&#10;Description automatically generated">
            <a:extLst>
              <a:ext uri="{FF2B5EF4-FFF2-40B4-BE49-F238E27FC236}">
                <a16:creationId xmlns:a16="http://schemas.microsoft.com/office/drawing/2014/main" id="{DAE8F255-1983-4CDA-B5F8-827E9E3CD89E}"/>
              </a:ext>
            </a:extLst>
          </p:cNvPr>
          <p:cNvPicPr>
            <a:picLocks noChangeAspect="1"/>
          </p:cNvPicPr>
          <p:nvPr/>
        </p:nvPicPr>
        <p:blipFill rotWithShape="1">
          <a:blip r:embed="rId4">
            <a:extLst>
              <a:ext uri="{28A0092B-C50C-407E-A947-70E740481C1C}">
                <a14:useLocalDpi xmlns:a14="http://schemas.microsoft.com/office/drawing/2010/main" val="0"/>
              </a:ext>
            </a:extLst>
          </a:blip>
          <a:srcRect b="4830"/>
          <a:stretch/>
        </p:blipFill>
        <p:spPr>
          <a:xfrm>
            <a:off x="4433777" y="1464561"/>
            <a:ext cx="3648725" cy="2933322"/>
          </a:xfrm>
          <a:prstGeom prst="rect">
            <a:avLst/>
          </a:prstGeom>
          <a:ln>
            <a:solidFill>
              <a:schemeClr val="bg1">
                <a:lumMod val="50000"/>
              </a:schemeClr>
            </a:solidFill>
          </a:ln>
        </p:spPr>
      </p:pic>
    </p:spTree>
    <p:extLst>
      <p:ext uri="{BB962C8B-B14F-4D97-AF65-F5344CB8AC3E}">
        <p14:creationId xmlns:p14="http://schemas.microsoft.com/office/powerpoint/2010/main" val="385730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9B6D-01F1-4C73-86F3-CF3BACCFE800}"/>
              </a:ext>
            </a:extLst>
          </p:cNvPr>
          <p:cNvSpPr>
            <a:spLocks noGrp="1"/>
          </p:cNvSpPr>
          <p:nvPr>
            <p:ph type="title"/>
          </p:nvPr>
        </p:nvSpPr>
        <p:spPr/>
        <p:txBody>
          <a:bodyPr/>
          <a:lstStyle/>
          <a:p>
            <a:r>
              <a:rPr lang="en-US" dirty="0"/>
              <a:t>Demo: Let’s test-drive the Risk Detector </a:t>
            </a:r>
          </a:p>
        </p:txBody>
      </p:sp>
      <p:pic>
        <p:nvPicPr>
          <p:cNvPr id="5" name="Picture 4">
            <a:extLst>
              <a:ext uri="{FF2B5EF4-FFF2-40B4-BE49-F238E27FC236}">
                <a16:creationId xmlns:a16="http://schemas.microsoft.com/office/drawing/2014/main" id="{AC029AC5-5D60-4654-A8D4-5DB7C7B22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294" y="489284"/>
            <a:ext cx="6066630" cy="5416812"/>
          </a:xfrm>
          <a:prstGeom prst="rect">
            <a:avLst/>
          </a:prstGeom>
        </p:spPr>
      </p:pic>
      <p:pic>
        <p:nvPicPr>
          <p:cNvPr id="6" name="Picture 5">
            <a:extLst>
              <a:ext uri="{FF2B5EF4-FFF2-40B4-BE49-F238E27FC236}">
                <a16:creationId xmlns:a16="http://schemas.microsoft.com/office/drawing/2014/main" id="{94E5D5A7-F14B-4CDA-B30A-CEE7851BBBDE}"/>
              </a:ext>
            </a:extLst>
          </p:cNvPr>
          <p:cNvPicPr>
            <a:picLocks noChangeAspect="1"/>
          </p:cNvPicPr>
          <p:nvPr/>
        </p:nvPicPr>
        <p:blipFill>
          <a:blip r:embed="rId4"/>
          <a:stretch>
            <a:fillRect/>
          </a:stretch>
        </p:blipFill>
        <p:spPr>
          <a:xfrm>
            <a:off x="3569810" y="2060480"/>
            <a:ext cx="2674177" cy="2063162"/>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AC74DD6E-BB67-46BA-8224-5B5FFBF52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308" y="1875611"/>
            <a:ext cx="2314899" cy="2917402"/>
          </a:xfrm>
          <a:prstGeom prst="rect">
            <a:avLst/>
          </a:prstGeom>
        </p:spPr>
      </p:pic>
      <p:pic>
        <p:nvPicPr>
          <p:cNvPr id="4" name="Picture 3">
            <a:extLst>
              <a:ext uri="{FF2B5EF4-FFF2-40B4-BE49-F238E27FC236}">
                <a16:creationId xmlns:a16="http://schemas.microsoft.com/office/drawing/2014/main" id="{523DDA30-81C1-45D6-BCE1-0CBBB59251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0884" y="1685877"/>
            <a:ext cx="3388324" cy="3341370"/>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C4DA7E81-08F6-47D4-B5B6-DFB505B35E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5106" y="2536859"/>
            <a:ext cx="1032243" cy="1699010"/>
          </a:xfrm>
          <a:prstGeom prst="rect">
            <a:avLst/>
          </a:prstGeom>
        </p:spPr>
      </p:pic>
      <p:sp>
        <p:nvSpPr>
          <p:cNvPr id="10" name="TextBox 9">
            <a:extLst>
              <a:ext uri="{FF2B5EF4-FFF2-40B4-BE49-F238E27FC236}">
                <a16:creationId xmlns:a16="http://schemas.microsoft.com/office/drawing/2014/main" id="{2D539171-EEA9-47AD-9B79-8B56A5EA7636}"/>
              </a:ext>
            </a:extLst>
          </p:cNvPr>
          <p:cNvSpPr txBox="1"/>
          <p:nvPr/>
        </p:nvSpPr>
        <p:spPr>
          <a:xfrm>
            <a:off x="2620898" y="4779074"/>
            <a:ext cx="4572000" cy="307777"/>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https://probononet.neotalogic.com/a/indianariskdetector</a:t>
            </a:r>
          </a:p>
        </p:txBody>
      </p:sp>
    </p:spTree>
    <p:extLst>
      <p:ext uri="{BB962C8B-B14F-4D97-AF65-F5344CB8AC3E}">
        <p14:creationId xmlns:p14="http://schemas.microsoft.com/office/powerpoint/2010/main" val="2628540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F5D9-79EA-43FF-A14E-5577DBC479E9}"/>
              </a:ext>
            </a:extLst>
          </p:cNvPr>
          <p:cNvSpPr>
            <a:spLocks noGrp="1"/>
          </p:cNvSpPr>
          <p:nvPr>
            <p:ph type="title"/>
          </p:nvPr>
        </p:nvSpPr>
        <p:spPr>
          <a:xfrm>
            <a:off x="374888" y="983007"/>
            <a:ext cx="7688700" cy="535200"/>
          </a:xfrm>
        </p:spPr>
        <p:txBody>
          <a:bodyPr/>
          <a:lstStyle/>
          <a:p>
            <a:r>
              <a:rPr lang="en-US" dirty="0"/>
              <a:t>What typically happens after a Legal Risk Detector assessment is completed? </a:t>
            </a:r>
          </a:p>
        </p:txBody>
      </p:sp>
      <p:sp>
        <p:nvSpPr>
          <p:cNvPr id="3" name="Text Placeholder 2">
            <a:extLst>
              <a:ext uri="{FF2B5EF4-FFF2-40B4-BE49-F238E27FC236}">
                <a16:creationId xmlns:a16="http://schemas.microsoft.com/office/drawing/2014/main" id="{495A2D52-93FB-47B8-B1AB-3B09C8670987}"/>
              </a:ext>
            </a:extLst>
          </p:cNvPr>
          <p:cNvSpPr>
            <a:spLocks noGrp="1"/>
          </p:cNvSpPr>
          <p:nvPr>
            <p:ph type="body" idx="1"/>
          </p:nvPr>
        </p:nvSpPr>
        <p:spPr>
          <a:xfrm>
            <a:off x="374887" y="1894639"/>
            <a:ext cx="8693611" cy="2261100"/>
          </a:xfrm>
        </p:spPr>
        <p:txBody>
          <a:bodyPr/>
          <a:lstStyle/>
          <a:p>
            <a:pPr>
              <a:lnSpc>
                <a:spcPct val="114000"/>
              </a:lnSpc>
            </a:pPr>
            <a:r>
              <a:rPr lang="en-US" sz="1600" dirty="0">
                <a:solidFill>
                  <a:schemeClr val="bg2"/>
                </a:solidFill>
                <a:latin typeface="Calibri"/>
                <a:cs typeface="Calibri"/>
              </a:rPr>
              <a:t>If the user consents to the referral to ILS, a report is generated and automatically transmitted to LAVA for review and follow up.	</a:t>
            </a:r>
          </a:p>
          <a:p>
            <a:pPr>
              <a:lnSpc>
                <a:spcPct val="114000"/>
              </a:lnSpc>
            </a:pPr>
            <a:r>
              <a:rPr lang="en-US" sz="1600" dirty="0">
                <a:solidFill>
                  <a:schemeClr val="bg2"/>
                </a:solidFill>
                <a:latin typeface="Calibri"/>
                <a:cs typeface="Calibri"/>
              </a:rPr>
              <a:t>LAVA receives the report and calls the potential client back to complete an application for services</a:t>
            </a:r>
          </a:p>
          <a:p>
            <a:pPr>
              <a:lnSpc>
                <a:spcPct val="114000"/>
              </a:lnSpc>
            </a:pPr>
            <a:r>
              <a:rPr lang="en-US" sz="1600" dirty="0">
                <a:solidFill>
                  <a:schemeClr val="bg2"/>
                </a:solidFill>
                <a:latin typeface="Calibri" panose="020F0502020204030204" pitchFamily="34" charset="0"/>
                <a:cs typeface="Calibri" panose="020F0502020204030204" pitchFamily="34" charset="0"/>
              </a:rPr>
              <a:t>Typically, the next steps are:</a:t>
            </a:r>
          </a:p>
          <a:p>
            <a:pPr marL="1200150" lvl="1" indent="-285750">
              <a:lnSpc>
                <a:spcPct val="114000"/>
              </a:lnSpc>
              <a:spcBef>
                <a:spcPts val="0"/>
              </a:spcBef>
              <a:buFont typeface="Arial" panose="020B0604020202020204" pitchFamily="34" charset="0"/>
              <a:buChar char="•"/>
            </a:pPr>
            <a:r>
              <a:rPr lang="en-US" sz="1600" dirty="0">
                <a:solidFill>
                  <a:schemeClr val="bg2"/>
                </a:solidFill>
                <a:latin typeface="Calibri"/>
                <a:cs typeface="Calibri"/>
              </a:rPr>
              <a:t>Either ILS can help and a “full services” attorney-client relationship is established, or</a:t>
            </a:r>
          </a:p>
          <a:p>
            <a:pPr marL="1200150" lvl="1" indent="-285750">
              <a:lnSpc>
                <a:spcPct val="114000"/>
              </a:lnSpc>
              <a:spcBef>
                <a:spcPts val="0"/>
              </a:spcBef>
              <a:buFont typeface="Arial" panose="020B0604020202020204" pitchFamily="34" charset="0"/>
              <a:buChar char="•"/>
            </a:pPr>
            <a:r>
              <a:rPr lang="en-US" sz="1600" dirty="0">
                <a:solidFill>
                  <a:schemeClr val="bg2"/>
                </a:solidFill>
                <a:latin typeface="Calibri" panose="020F0502020204030204" pitchFamily="34" charset="0"/>
                <a:cs typeface="Calibri" panose="020F0502020204030204" pitchFamily="34" charset="0"/>
              </a:rPr>
              <a:t>ILS provides alternative resources, an assisted referral, or brief counsel &amp; advice where possible</a:t>
            </a:r>
          </a:p>
          <a:p>
            <a:pPr marL="1200150" lvl="1" indent="-285750">
              <a:lnSpc>
                <a:spcPct val="114000"/>
              </a:lnSpc>
              <a:spcBef>
                <a:spcPts val="0"/>
              </a:spcBef>
              <a:buFont typeface="Arial" panose="020B0604020202020204" pitchFamily="34" charset="0"/>
              <a:buChar char="•"/>
            </a:pPr>
            <a:r>
              <a:rPr lang="en-US" sz="1600" dirty="0">
                <a:solidFill>
                  <a:schemeClr val="bg2"/>
                </a:solidFill>
                <a:latin typeface="Calibri" panose="020F0502020204030204" pitchFamily="34" charset="0"/>
                <a:cs typeface="Calibri" panose="020F0502020204030204" pitchFamily="34" charset="0"/>
              </a:rPr>
              <a:t>Eligibility/conflicts</a:t>
            </a:r>
          </a:p>
          <a:p>
            <a:pPr>
              <a:lnSpc>
                <a:spcPct val="114000"/>
              </a:lnSpc>
            </a:pPr>
            <a:r>
              <a:rPr lang="en-US" sz="1600" dirty="0">
                <a:solidFill>
                  <a:schemeClr val="bg2"/>
                </a:solidFill>
                <a:latin typeface="Calibri"/>
                <a:cs typeface="Calibri"/>
              </a:rPr>
              <a:t>The community-based advocate doing the screening can also receive a copy of the report to facilitate their own tracking and follow up, as needed</a:t>
            </a:r>
          </a:p>
        </p:txBody>
      </p:sp>
    </p:spTree>
    <p:extLst>
      <p:ext uri="{BB962C8B-B14F-4D97-AF65-F5344CB8AC3E}">
        <p14:creationId xmlns:p14="http://schemas.microsoft.com/office/powerpoint/2010/main" val="542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15" y="780090"/>
            <a:ext cx="6391607" cy="535200"/>
          </a:xfrm>
        </p:spPr>
        <p:txBody>
          <a:bodyPr>
            <a:normAutofit fontScale="90000"/>
          </a:bodyPr>
          <a:lstStyle/>
          <a:p>
            <a:r>
              <a:rPr lang="en-US" sz="2800" cap="none" dirty="0">
                <a:latin typeface="Candara" panose="020E0502030303020204" pitchFamily="34" charset="0"/>
                <a:ea typeface="Arial"/>
                <a:cs typeface="Arial"/>
                <a:sym typeface="Arial"/>
              </a:rPr>
              <a:t>What types of LAVA and ILS community partners can use the Legal Risk Detector? </a:t>
            </a:r>
            <a:endParaRPr lang="en-US" sz="2800" dirty="0">
              <a:latin typeface="Candara" panose="020E0502030303020204" pitchFamily="34" charset="0"/>
            </a:endParaRPr>
          </a:p>
        </p:txBody>
      </p:sp>
      <p:sp>
        <p:nvSpPr>
          <p:cNvPr id="3" name="Content Placeholder 2"/>
          <p:cNvSpPr>
            <a:spLocks noGrp="1"/>
          </p:cNvSpPr>
          <p:nvPr>
            <p:ph type="body" idx="1"/>
          </p:nvPr>
        </p:nvSpPr>
        <p:spPr>
          <a:xfrm>
            <a:off x="210081" y="1508745"/>
            <a:ext cx="8124890" cy="2261100"/>
          </a:xfrm>
        </p:spPr>
        <p:txBody>
          <a:bodyPr numCol="2">
            <a:noAutofit/>
          </a:bodyPr>
          <a:lstStyle/>
          <a:p>
            <a:pPr marL="342900" lvl="1" indent="0" algn="ctr">
              <a:buNone/>
            </a:pPr>
            <a:r>
              <a:rPr lang="en-US" sz="2400" dirty="0">
                <a:solidFill>
                  <a:schemeClr val="bg2"/>
                </a:solidFill>
                <a:latin typeface="Calibri" panose="020F0502020204030204" pitchFamily="34" charset="0"/>
                <a:cs typeface="Calibri" panose="020F0502020204030204" pitchFamily="34" charset="0"/>
              </a:rPr>
              <a:t>Victim Services </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DV Shelters</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Senior Services</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Social Workers</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Housing Counselors</a:t>
            </a:r>
          </a:p>
          <a:p>
            <a:pPr marL="342900" lvl="1" indent="0" algn="ctr">
              <a:buNone/>
            </a:pPr>
            <a:endParaRPr lang="en-US" sz="2400" dirty="0">
              <a:solidFill>
                <a:schemeClr val="bg2"/>
              </a:solidFill>
              <a:latin typeface="Calibri" panose="020F0502020204030204" pitchFamily="34" charset="0"/>
              <a:cs typeface="Calibri" panose="020F0502020204030204" pitchFamily="34" charset="0"/>
            </a:endParaRPr>
          </a:p>
          <a:p>
            <a:pPr marL="342900" lvl="1" indent="0" algn="ctr">
              <a:buNone/>
            </a:pPr>
            <a:r>
              <a:rPr lang="en-US" sz="2400" dirty="0">
                <a:solidFill>
                  <a:schemeClr val="bg2"/>
                </a:solidFill>
                <a:latin typeface="Calibri" panose="020F0502020204030204" pitchFamily="34" charset="0"/>
                <a:cs typeface="Calibri" panose="020F0502020204030204" pitchFamily="34" charset="0"/>
              </a:rPr>
              <a:t>Faith-Based Organizations</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Ombudsman Programs</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Community Health </a:t>
            </a:r>
            <a:br>
              <a:rPr lang="en-US" sz="2400" dirty="0">
                <a:solidFill>
                  <a:schemeClr val="bg2"/>
                </a:solidFill>
                <a:latin typeface="Calibri" panose="020F0502020204030204" pitchFamily="34" charset="0"/>
                <a:cs typeface="Calibri" panose="020F0502020204030204" pitchFamily="34" charset="0"/>
              </a:rPr>
            </a:br>
            <a:r>
              <a:rPr lang="en-US" sz="2400" dirty="0">
                <a:solidFill>
                  <a:schemeClr val="bg2"/>
                </a:solidFill>
                <a:latin typeface="Calibri" panose="020F0502020204030204" pitchFamily="34" charset="0"/>
                <a:cs typeface="Calibri" panose="020F0502020204030204" pitchFamily="34" charset="0"/>
              </a:rPr>
              <a:t>Care Providers </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Public Librarians</a:t>
            </a:r>
          </a:p>
          <a:p>
            <a:pPr marL="342900" lvl="1" indent="0" algn="ctr">
              <a:buNone/>
            </a:pPr>
            <a:r>
              <a:rPr lang="en-US" sz="2400" dirty="0">
                <a:solidFill>
                  <a:schemeClr val="bg2"/>
                </a:solidFill>
                <a:latin typeface="Calibri" panose="020F0502020204030204" pitchFamily="34" charset="0"/>
                <a:cs typeface="Calibri" panose="020F0502020204030204" pitchFamily="34" charset="0"/>
              </a:rPr>
              <a:t>Other ideas?</a:t>
            </a:r>
          </a:p>
          <a:p>
            <a:endParaRPr lang="en-US" sz="2400" dirty="0">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894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19BF-E608-4CEA-8163-395D678A9E7F}"/>
              </a:ext>
            </a:extLst>
          </p:cNvPr>
          <p:cNvSpPr>
            <a:spLocks noGrp="1"/>
          </p:cNvSpPr>
          <p:nvPr>
            <p:ph type="title"/>
          </p:nvPr>
        </p:nvSpPr>
        <p:spPr/>
        <p:txBody>
          <a:bodyPr/>
          <a:lstStyle/>
          <a:p>
            <a:r>
              <a:rPr lang="en-US" dirty="0"/>
              <a:t>Getting Started</a:t>
            </a:r>
          </a:p>
        </p:txBody>
      </p:sp>
      <p:sp>
        <p:nvSpPr>
          <p:cNvPr id="3" name="Text Placeholder 2">
            <a:extLst>
              <a:ext uri="{FF2B5EF4-FFF2-40B4-BE49-F238E27FC236}">
                <a16:creationId xmlns:a16="http://schemas.microsoft.com/office/drawing/2014/main" id="{E8B76C33-B3C4-4E6E-967F-2D8F947068D5}"/>
              </a:ext>
            </a:extLst>
          </p:cNvPr>
          <p:cNvSpPr>
            <a:spLocks noGrp="1"/>
          </p:cNvSpPr>
          <p:nvPr>
            <p:ph type="body" idx="1"/>
          </p:nvPr>
        </p:nvSpPr>
        <p:spPr>
          <a:xfrm>
            <a:off x="618353" y="1866663"/>
            <a:ext cx="7924398" cy="2261100"/>
          </a:xfrm>
        </p:spPr>
        <p:txBody>
          <a:bodyPr/>
          <a:lstStyle/>
          <a:p>
            <a:pPr>
              <a:lnSpc>
                <a:spcPct val="100000"/>
              </a:lnSpc>
            </a:pPr>
            <a:r>
              <a:rPr lang="en-US" sz="2000" dirty="0">
                <a:solidFill>
                  <a:schemeClr val="bg2"/>
                </a:solidFill>
              </a:rPr>
              <a:t>Bookmark and start using the Legal Risk Detector:</a:t>
            </a:r>
          </a:p>
          <a:p>
            <a:pPr lvl="1">
              <a:lnSpc>
                <a:spcPct val="100000"/>
              </a:lnSpc>
            </a:pPr>
            <a:r>
              <a:rPr lang="en-US" sz="1800" b="1" dirty="0">
                <a:solidFill>
                  <a:schemeClr val="accent5"/>
                </a:solidFill>
                <a:latin typeface="Calibri" panose="020F0502020204030204" pitchFamily="34" charset="0"/>
                <a:cs typeface="Calibri" panose="020F0502020204030204" pitchFamily="34" charset="0"/>
                <a:hlinkClick r:id="rId3"/>
              </a:rPr>
              <a:t>https://probononet.neotalogic.com/a/indianariskdetector</a:t>
            </a:r>
            <a:br>
              <a:rPr lang="en-US" sz="1800" b="1" dirty="0">
                <a:solidFill>
                  <a:schemeClr val="accent5"/>
                </a:solidFill>
                <a:latin typeface="Calibri" panose="020F0502020204030204" pitchFamily="34" charset="0"/>
                <a:cs typeface="Calibri" panose="020F0502020204030204" pitchFamily="34" charset="0"/>
              </a:rPr>
            </a:br>
            <a:endParaRPr lang="en-US" sz="1800" dirty="0">
              <a:solidFill>
                <a:schemeClr val="bg2"/>
              </a:solidFill>
            </a:endParaRPr>
          </a:p>
          <a:p>
            <a:pPr>
              <a:lnSpc>
                <a:spcPct val="100000"/>
              </a:lnSpc>
            </a:pPr>
            <a:r>
              <a:rPr lang="en-US" sz="2000" dirty="0">
                <a:solidFill>
                  <a:schemeClr val="bg2"/>
                </a:solidFill>
              </a:rPr>
              <a:t>Share your feedback about the program</a:t>
            </a:r>
          </a:p>
          <a:p>
            <a:pPr marL="615950" lvl="1" indent="0">
              <a:lnSpc>
                <a:spcPct val="100000"/>
              </a:lnSpc>
              <a:buNone/>
            </a:pPr>
            <a:endParaRPr lang="en-US" sz="1600" dirty="0">
              <a:solidFill>
                <a:schemeClr val="bg2"/>
              </a:solidFill>
            </a:endParaRPr>
          </a:p>
          <a:p>
            <a:r>
              <a:rPr lang="en-US" sz="2000" dirty="0">
                <a:solidFill>
                  <a:schemeClr val="bg2"/>
                </a:solidFill>
              </a:rPr>
              <a:t>Cortney Sweat, cortney.sweat@ilsi.net</a:t>
            </a:r>
          </a:p>
          <a:p>
            <a:r>
              <a:rPr lang="en-US" sz="2000" dirty="0">
                <a:solidFill>
                  <a:schemeClr val="bg2"/>
                </a:solidFill>
              </a:rPr>
              <a:t>Lisa McLaren, lisa.mclaren@ilsi.net</a:t>
            </a:r>
          </a:p>
        </p:txBody>
      </p:sp>
    </p:spTree>
    <p:extLst>
      <p:ext uri="{BB962C8B-B14F-4D97-AF65-F5344CB8AC3E}">
        <p14:creationId xmlns:p14="http://schemas.microsoft.com/office/powerpoint/2010/main" val="352448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02" y="595505"/>
            <a:ext cx="8233394" cy="1177342"/>
          </a:xfrm>
          <a:solidFill>
            <a:srgbClr val="16169C"/>
          </a:solidFill>
        </p:spPr>
        <p:style>
          <a:lnRef idx="3">
            <a:schemeClr val="lt1"/>
          </a:lnRef>
          <a:fillRef idx="1">
            <a:schemeClr val="accent6"/>
          </a:fillRef>
          <a:effectRef idx="1">
            <a:schemeClr val="accent6"/>
          </a:effectRef>
          <a:fontRef idx="minor">
            <a:schemeClr val="lt1"/>
          </a:fontRef>
        </p:style>
        <p:txBody>
          <a:bodyPr anchor="ctr"/>
          <a:lstStyle/>
          <a:p>
            <a:pPr algn="ctr"/>
            <a:r>
              <a:rPr lang="en-US" dirty="0"/>
              <a:t>Training Agenda</a:t>
            </a:r>
          </a:p>
        </p:txBody>
      </p:sp>
      <p:sp>
        <p:nvSpPr>
          <p:cNvPr id="3" name="Text Placeholder 2"/>
          <p:cNvSpPr>
            <a:spLocks noGrp="1"/>
          </p:cNvSpPr>
          <p:nvPr>
            <p:ph type="body" idx="1"/>
          </p:nvPr>
        </p:nvSpPr>
        <p:spPr>
          <a:xfrm>
            <a:off x="3040576" y="1819970"/>
            <a:ext cx="5574266" cy="2525528"/>
          </a:xfrm>
        </p:spPr>
        <p:txBody>
          <a:bodyPr spcFirstLastPara="1" vert="horz" wrap="square" lIns="68580" tIns="34290" rIns="68580" bIns="34290" rtlCol="0" anchor="t" anchorCtr="0">
            <a:noAutofit/>
          </a:bodyPr>
          <a:lstStyle/>
          <a:p>
            <a:pPr>
              <a:lnSpc>
                <a:spcPct val="100000"/>
              </a:lnSpc>
            </a:pPr>
            <a:r>
              <a:rPr lang="en-US" sz="1400" dirty="0">
                <a:solidFill>
                  <a:schemeClr val="bg2"/>
                </a:solidFill>
                <a:ea typeface="+mn-lt"/>
                <a:cs typeface="+mn-lt"/>
              </a:rPr>
              <a:t>   </a:t>
            </a:r>
            <a:endParaRPr lang="en-US" sz="1400">
              <a:solidFill>
                <a:schemeClr val="bg2"/>
              </a:solidFill>
              <a:cs typeface="Calibri"/>
            </a:endParaRPr>
          </a:p>
        </p:txBody>
      </p:sp>
      <p:sp>
        <p:nvSpPr>
          <p:cNvPr id="5" name="TextBox 4">
            <a:extLst>
              <a:ext uri="{FF2B5EF4-FFF2-40B4-BE49-F238E27FC236}">
                <a16:creationId xmlns:a16="http://schemas.microsoft.com/office/drawing/2014/main" id="{57C4D265-73C7-EDB7-647F-A7004E967BE5}"/>
              </a:ext>
            </a:extLst>
          </p:cNvPr>
          <p:cNvSpPr txBox="1"/>
          <p:nvPr/>
        </p:nvSpPr>
        <p:spPr>
          <a:xfrm>
            <a:off x="575964" y="1955601"/>
            <a:ext cx="837604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t>1. Project Background</a:t>
            </a:r>
          </a:p>
          <a:p>
            <a:endParaRPr lang="en-US" sz="1800" b="1" dirty="0"/>
          </a:p>
          <a:p>
            <a:r>
              <a:rPr lang="en-US" sz="1800" b="1" dirty="0"/>
              <a:t>2. Overview of the Indiana Legal Risk Detector: Goals and use cases</a:t>
            </a:r>
          </a:p>
          <a:p>
            <a:endParaRPr lang="en-US" sz="1800" b="1" dirty="0"/>
          </a:p>
          <a:p>
            <a:r>
              <a:rPr lang="en-US" sz="1800" b="1" dirty="0"/>
              <a:t>3. How to Use the Indiana Legal Risk Detector: Demo</a:t>
            </a:r>
          </a:p>
          <a:p>
            <a:endParaRPr lang="en-US" sz="1800" b="1" dirty="0"/>
          </a:p>
          <a:p>
            <a:r>
              <a:rPr lang="en-US" sz="1800" b="1" dirty="0"/>
              <a:t>4. Feedback, questions and discussion</a:t>
            </a:r>
          </a:p>
          <a:p>
            <a:endParaRPr lang="en-US" sz="1800" b="1" dirty="0"/>
          </a:p>
          <a:p>
            <a:r>
              <a:rPr lang="en-US" sz="1800" b="1" dirty="0"/>
              <a:t>5. Next Steps</a:t>
            </a:r>
          </a:p>
        </p:txBody>
      </p:sp>
    </p:spTree>
    <p:extLst>
      <p:ext uri="{BB962C8B-B14F-4D97-AF65-F5344CB8AC3E}">
        <p14:creationId xmlns:p14="http://schemas.microsoft.com/office/powerpoint/2010/main" val="2371680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970C2-93F7-4B1B-A8D5-84E8588F5359}"/>
              </a:ext>
            </a:extLst>
          </p:cNvPr>
          <p:cNvSpPr>
            <a:spLocks noGrp="1"/>
          </p:cNvSpPr>
          <p:nvPr>
            <p:ph type="title"/>
          </p:nvPr>
        </p:nvSpPr>
        <p:spPr>
          <a:xfrm>
            <a:off x="382709" y="1695361"/>
            <a:ext cx="3851088" cy="765982"/>
          </a:xfrm>
        </p:spPr>
        <p:txBody>
          <a:bodyPr/>
          <a:lstStyle/>
          <a:p>
            <a:r>
              <a:rPr lang="en-US" dirty="0"/>
              <a:t>Indiana Legal Risk Detector Training Manual for Community Partners</a:t>
            </a:r>
          </a:p>
        </p:txBody>
      </p:sp>
      <p:pic>
        <p:nvPicPr>
          <p:cNvPr id="4" name="Picture 3" descr="A picture containing radar chart&#10;&#10;Description automatically generated">
            <a:extLst>
              <a:ext uri="{FF2B5EF4-FFF2-40B4-BE49-F238E27FC236}">
                <a16:creationId xmlns:a16="http://schemas.microsoft.com/office/drawing/2014/main" id="{C7A8005C-B2E2-4906-8E81-6C61FD35352F}"/>
              </a:ext>
            </a:extLst>
          </p:cNvPr>
          <p:cNvPicPr>
            <a:picLocks noChangeAspect="1"/>
          </p:cNvPicPr>
          <p:nvPr/>
        </p:nvPicPr>
        <p:blipFill>
          <a:blip r:embed="rId3"/>
          <a:stretch>
            <a:fillRect/>
          </a:stretch>
        </p:blipFill>
        <p:spPr>
          <a:xfrm>
            <a:off x="5016617" y="820054"/>
            <a:ext cx="3087149" cy="4011672"/>
          </a:xfrm>
          <a:prstGeom prst="rect">
            <a:avLst/>
          </a:prstGeom>
        </p:spPr>
      </p:pic>
    </p:spTree>
    <p:extLst>
      <p:ext uri="{BB962C8B-B14F-4D97-AF65-F5344CB8AC3E}">
        <p14:creationId xmlns:p14="http://schemas.microsoft.com/office/powerpoint/2010/main" val="2928631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39D3-B9F0-47C9-B7A6-946C02457F21}"/>
              </a:ext>
            </a:extLst>
          </p:cNvPr>
          <p:cNvSpPr>
            <a:spLocks noGrp="1"/>
          </p:cNvSpPr>
          <p:nvPr>
            <p:ph type="title"/>
          </p:nvPr>
        </p:nvSpPr>
        <p:spPr/>
        <p:txBody>
          <a:bodyPr/>
          <a:lstStyle/>
          <a:p>
            <a:r>
              <a:rPr lang="en-US" dirty="0"/>
              <a:t>Questions, Discussion and Next Steps</a:t>
            </a:r>
          </a:p>
        </p:txBody>
      </p:sp>
      <p:pic>
        <p:nvPicPr>
          <p:cNvPr id="5" name="Picture 4" descr="Yellow and blue symbols">
            <a:extLst>
              <a:ext uri="{FF2B5EF4-FFF2-40B4-BE49-F238E27FC236}">
                <a16:creationId xmlns:a16="http://schemas.microsoft.com/office/drawing/2014/main" id="{B6F49B59-426F-411D-B916-5154CF3A29A7}"/>
              </a:ext>
            </a:extLst>
          </p:cNvPr>
          <p:cNvPicPr>
            <a:picLocks noChangeAspect="1"/>
          </p:cNvPicPr>
          <p:nvPr/>
        </p:nvPicPr>
        <p:blipFill>
          <a:blip r:embed="rId3"/>
          <a:stretch>
            <a:fillRect/>
          </a:stretch>
        </p:blipFill>
        <p:spPr>
          <a:xfrm>
            <a:off x="2135605" y="1365600"/>
            <a:ext cx="4439653" cy="3397611"/>
          </a:xfrm>
          <a:prstGeom prst="rect">
            <a:avLst/>
          </a:prstGeom>
        </p:spPr>
      </p:pic>
    </p:spTree>
    <p:extLst>
      <p:ext uri="{BB962C8B-B14F-4D97-AF65-F5344CB8AC3E}">
        <p14:creationId xmlns:p14="http://schemas.microsoft.com/office/powerpoint/2010/main" val="454161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6169C"/>
        </a:solidFill>
        <a:effectLst/>
      </p:bgPr>
    </p:bg>
    <p:spTree>
      <p:nvGrpSpPr>
        <p:cNvPr id="1" name="Shape 257"/>
        <p:cNvGrpSpPr/>
        <p:nvPr/>
      </p:nvGrpSpPr>
      <p:grpSpPr>
        <a:xfrm>
          <a:off x="0" y="0"/>
          <a:ext cx="0" cy="0"/>
          <a:chOff x="0" y="0"/>
          <a:chExt cx="0" cy="0"/>
        </a:xfrm>
      </p:grpSpPr>
      <p:sp>
        <p:nvSpPr>
          <p:cNvPr id="258" name="Google Shape;258;p36"/>
          <p:cNvSpPr txBox="1">
            <a:spLocks noGrp="1"/>
          </p:cNvSpPr>
          <p:nvPr>
            <p:ph type="title"/>
          </p:nvPr>
        </p:nvSpPr>
        <p:spPr>
          <a:xfrm>
            <a:off x="729450" y="864300"/>
            <a:ext cx="7021200" cy="252485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br>
              <a:rPr lang="en-US" dirty="0"/>
            </a:br>
            <a:r>
              <a:rPr lang="en-US" dirty="0"/>
              <a:t>Thank you!</a:t>
            </a:r>
            <a:br>
              <a:rPr lang="en-US" dirty="0"/>
            </a:br>
            <a:r>
              <a:rPr lang="en-US" dirty="0"/>
              <a:t>Questions, suggestions, feedback?</a:t>
            </a:r>
            <a:br>
              <a:rPr lang="en-US" dirty="0"/>
            </a:br>
            <a:br>
              <a:rPr lang="en-US" dirty="0"/>
            </a:br>
            <a:r>
              <a:rPr lang="en-US" sz="2400" dirty="0"/>
              <a:t>Cortney Sweat</a:t>
            </a:r>
            <a:br>
              <a:rPr lang="en-US" sz="2400" dirty="0"/>
            </a:br>
            <a:r>
              <a:rPr lang="en-US" sz="2400" dirty="0"/>
              <a:t>Cortney.sweat@ilsi.net</a:t>
            </a:r>
            <a:br>
              <a:rPr lang="en-US" sz="2400" dirty="0"/>
            </a:br>
            <a:br>
              <a:rPr lang="en-US" sz="2400" dirty="0"/>
            </a:br>
            <a:r>
              <a:rPr lang="en-US" sz="2400" dirty="0"/>
              <a:t>Lisa McLaren</a:t>
            </a:r>
            <a:br>
              <a:rPr lang="en-US" sz="2400" dirty="0"/>
            </a:br>
            <a:r>
              <a:rPr lang="en-US" sz="2400" dirty="0"/>
              <a:t>Lisa.mclaren@ilsi.net</a:t>
            </a:r>
            <a:br>
              <a:rPr lang="en-US" sz="2000" dirty="0"/>
            </a:br>
            <a:br>
              <a:rPr lang="en-US" sz="2000" dirty="0"/>
            </a:br>
            <a:endParaRPr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A5D9DEC3-2156-44B5-A55F-BCF92448CAB9}"/>
              </a:ext>
            </a:extLst>
          </p:cNvPr>
          <p:cNvSpPr txBox="1">
            <a:spLocks/>
          </p:cNvSpPr>
          <p:nvPr/>
        </p:nvSpPr>
        <p:spPr>
          <a:xfrm>
            <a:off x="388019" y="104191"/>
            <a:ext cx="2479373" cy="1274144"/>
          </a:xfrm>
          <a:prstGeom prst="rect">
            <a:avLst/>
          </a:prstGeom>
        </p:spPr>
        <p:txBody>
          <a:bodyPr vert="horz" lIns="68580" tIns="34290" rIns="68580" bIns="34290" rtlCol="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dirty="0">
                <a:latin typeface="Impact" panose="020B0806030902050204" pitchFamily="34" charset="0"/>
              </a:rPr>
              <a:t>LAVA?</a:t>
            </a:r>
          </a:p>
          <a:p>
            <a:r>
              <a:rPr lang="en-US" sz="3600" dirty="0">
                <a:solidFill>
                  <a:schemeClr val="tx1">
                    <a:lumMod val="85000"/>
                    <a:lumOff val="15000"/>
                  </a:schemeClr>
                </a:solidFill>
                <a:latin typeface="Impact" panose="020B0806030902050204" pitchFamily="34" charset="0"/>
              </a:rPr>
              <a:t> In Indiana?</a:t>
            </a:r>
          </a:p>
        </p:txBody>
      </p:sp>
      <p:pic>
        <p:nvPicPr>
          <p:cNvPr id="16" name="Picture 4" descr="Image result for icji logo">
            <a:extLst>
              <a:ext uri="{FF2B5EF4-FFF2-40B4-BE49-F238E27FC236}">
                <a16:creationId xmlns:a16="http://schemas.microsoft.com/office/drawing/2014/main" id="{BF922609-BED9-495E-8B62-E67B4F5CB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679" y="2612678"/>
            <a:ext cx="2475942" cy="139478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36EB78F1-0AD4-48CD-AA32-0A9627A28F25}"/>
              </a:ext>
            </a:extLst>
          </p:cNvPr>
          <p:cNvSpPr txBox="1">
            <a:spLocks/>
          </p:cNvSpPr>
          <p:nvPr/>
        </p:nvSpPr>
        <p:spPr>
          <a:xfrm>
            <a:off x="844837" y="1570879"/>
            <a:ext cx="3686222" cy="3076319"/>
          </a:xfrm>
          <a:prstGeom prst="rect">
            <a:avLst/>
          </a:prstGeom>
        </p:spPr>
        <p:txBody>
          <a:bodyPr vert="horz" lIns="68580" tIns="34290" rIns="68580" bIns="3429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120000"/>
              </a:lnSpc>
            </a:pPr>
            <a:r>
              <a:rPr lang="en-US" sz="4400" b="1" u="sng" cap="small" dirty="0">
                <a:solidFill>
                  <a:srgbClr val="16169C"/>
                </a:solidFill>
                <a:latin typeface="Impact"/>
                <a:ea typeface="Arial Unicode MS"/>
                <a:cs typeface="Arial Unicode MS"/>
              </a:rPr>
              <a:t>L</a:t>
            </a:r>
            <a:r>
              <a:rPr lang="en-US" sz="4400" b="1" u="sng" cap="small" dirty="0">
                <a:solidFill>
                  <a:srgbClr val="7030A0"/>
                </a:solidFill>
                <a:latin typeface="Impact"/>
                <a:ea typeface="Arial Unicode MS"/>
                <a:cs typeface="Arial Unicode MS"/>
              </a:rPr>
              <a:t> </a:t>
            </a:r>
            <a:r>
              <a:rPr lang="en-US" sz="4400" cap="small" dirty="0">
                <a:latin typeface="Impact"/>
                <a:ea typeface="Arial Unicode MS"/>
                <a:cs typeface="Arial Unicode MS"/>
              </a:rPr>
              <a:t>egal </a:t>
            </a:r>
            <a:br>
              <a:rPr lang="en-US" sz="4400" cap="small" dirty="0">
                <a:latin typeface="Impact" panose="020B0806030902050204" pitchFamily="34" charset="0"/>
                <a:ea typeface="Arial Unicode MS" panose="020B0604020202020204" pitchFamily="34" charset="-128"/>
                <a:cs typeface="Arial Unicode MS" panose="020B0604020202020204" pitchFamily="34" charset="-128"/>
              </a:rPr>
            </a:br>
            <a:r>
              <a:rPr lang="en-US" sz="4400" b="1" u="sng" cap="small" dirty="0">
                <a:solidFill>
                  <a:srgbClr val="16169C"/>
                </a:solidFill>
                <a:latin typeface="Impact"/>
                <a:ea typeface="Arial Unicode MS"/>
                <a:cs typeface="Arial Unicode MS"/>
              </a:rPr>
              <a:t>A</a:t>
            </a:r>
            <a:r>
              <a:rPr lang="en-US" sz="4400" b="1" u="sng" cap="small" dirty="0">
                <a:solidFill>
                  <a:srgbClr val="7030A0"/>
                </a:solidFill>
                <a:latin typeface="Impact"/>
                <a:ea typeface="Arial Unicode MS"/>
                <a:cs typeface="Arial Unicode MS"/>
              </a:rPr>
              <a:t> </a:t>
            </a:r>
            <a:r>
              <a:rPr lang="en-US" sz="4400" cap="small" dirty="0" err="1">
                <a:latin typeface="Impact"/>
                <a:ea typeface="Arial Unicode MS"/>
                <a:cs typeface="Arial Unicode MS"/>
              </a:rPr>
              <a:t>ssistance</a:t>
            </a:r>
            <a:r>
              <a:rPr lang="en-US" sz="4400" cap="small" dirty="0">
                <a:latin typeface="Impact"/>
                <a:ea typeface="Arial Unicode MS"/>
                <a:cs typeface="Arial Unicode MS"/>
              </a:rPr>
              <a:t> for </a:t>
            </a:r>
            <a:br>
              <a:rPr lang="en-US" sz="4400" cap="small" dirty="0">
                <a:latin typeface="Impact" panose="020B0806030902050204" pitchFamily="34" charset="0"/>
                <a:ea typeface="Arial Unicode MS" panose="020B0604020202020204" pitchFamily="34" charset="-128"/>
                <a:cs typeface="Arial Unicode MS" panose="020B0604020202020204" pitchFamily="34" charset="-128"/>
              </a:rPr>
            </a:br>
            <a:r>
              <a:rPr lang="en-US" sz="4400" b="1" u="sng" cap="small" dirty="0">
                <a:solidFill>
                  <a:srgbClr val="16169C"/>
                </a:solidFill>
                <a:latin typeface="Impact"/>
                <a:ea typeface="Arial Unicode MS"/>
                <a:cs typeface="Arial Unicode MS"/>
              </a:rPr>
              <a:t>V</a:t>
            </a:r>
            <a:r>
              <a:rPr lang="en-US" sz="4400" b="1" u="sng" cap="small" dirty="0">
                <a:solidFill>
                  <a:srgbClr val="7030A0"/>
                </a:solidFill>
                <a:latin typeface="Impact"/>
                <a:ea typeface="Arial Unicode MS"/>
                <a:cs typeface="Arial Unicode MS"/>
              </a:rPr>
              <a:t> </a:t>
            </a:r>
            <a:r>
              <a:rPr lang="en-US" sz="4400" cap="small" dirty="0" err="1">
                <a:latin typeface="Impact"/>
                <a:ea typeface="Arial Unicode MS"/>
                <a:cs typeface="Arial Unicode MS"/>
              </a:rPr>
              <a:t>ictimized</a:t>
            </a:r>
            <a:r>
              <a:rPr lang="en-US" sz="4400" cap="small" dirty="0">
                <a:latin typeface="Impact"/>
                <a:ea typeface="Arial Unicode MS"/>
                <a:cs typeface="Arial Unicode MS"/>
              </a:rPr>
              <a:t> </a:t>
            </a:r>
            <a:br>
              <a:rPr lang="en-US" sz="4400" cap="small" dirty="0">
                <a:latin typeface="Impact" panose="020B0806030902050204" pitchFamily="34" charset="0"/>
                <a:ea typeface="Arial Unicode MS" panose="020B0604020202020204" pitchFamily="34" charset="-128"/>
                <a:cs typeface="Arial Unicode MS" panose="020B0604020202020204" pitchFamily="34" charset="-128"/>
              </a:rPr>
            </a:br>
            <a:r>
              <a:rPr lang="en-US" sz="4400" b="1" u="sng" cap="small" dirty="0">
                <a:solidFill>
                  <a:srgbClr val="16169C"/>
                </a:solidFill>
                <a:latin typeface="Impact"/>
                <a:ea typeface="Arial Unicode MS"/>
                <a:cs typeface="Arial Unicode MS"/>
              </a:rPr>
              <a:t>A </a:t>
            </a:r>
            <a:r>
              <a:rPr lang="en-US" sz="4400" cap="small" dirty="0" err="1">
                <a:latin typeface="Impact"/>
                <a:ea typeface="Arial Unicode MS"/>
                <a:cs typeface="Arial Unicode MS"/>
              </a:rPr>
              <a:t>dults</a:t>
            </a:r>
            <a:endParaRPr lang="en-US" sz="4400" cap="small" dirty="0">
              <a:latin typeface="Impact"/>
              <a:ea typeface="Arial Unicode MS"/>
              <a:cs typeface="Arial Unicode MS"/>
            </a:endParaRPr>
          </a:p>
        </p:txBody>
      </p:sp>
      <p:pic>
        <p:nvPicPr>
          <p:cNvPr id="18" name="Picture 17" descr="A picture containing food&#10;&#10;Description automatically generated">
            <a:extLst>
              <a:ext uri="{FF2B5EF4-FFF2-40B4-BE49-F238E27FC236}">
                <a16:creationId xmlns:a16="http://schemas.microsoft.com/office/drawing/2014/main" id="{15A7F2FF-85E1-452F-9304-ADE2A0472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2326" y="274088"/>
            <a:ext cx="1637111" cy="1526150"/>
          </a:xfrm>
          <a:prstGeom prst="rect">
            <a:avLst/>
          </a:prstGeom>
        </p:spPr>
      </p:pic>
      <p:pic>
        <p:nvPicPr>
          <p:cNvPr id="19" name="Picture 2" descr="Image result for doj logo ojp">
            <a:extLst>
              <a:ext uri="{FF2B5EF4-FFF2-40B4-BE49-F238E27FC236}">
                <a16:creationId xmlns:a16="http://schemas.microsoft.com/office/drawing/2014/main" id="{3AA5ADDD-EFF8-4115-BF4A-BFB713C1BE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4169" y="1041081"/>
            <a:ext cx="1675561" cy="16755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close up of a logo&#10;&#10;Description automatically generated">
            <a:extLst>
              <a:ext uri="{FF2B5EF4-FFF2-40B4-BE49-F238E27FC236}">
                <a16:creationId xmlns:a16="http://schemas.microsoft.com/office/drawing/2014/main" id="{270F3A3D-FE91-4D92-868E-FA5FB3B1B102}"/>
              </a:ext>
            </a:extLst>
          </p:cNvPr>
          <p:cNvPicPr>
            <a:picLocks noChangeAspect="1"/>
          </p:cNvPicPr>
          <p:nvPr/>
        </p:nvPicPr>
        <p:blipFill>
          <a:blip r:embed="rId6"/>
          <a:stretch>
            <a:fillRect/>
          </a:stretch>
        </p:blipFill>
        <p:spPr>
          <a:xfrm>
            <a:off x="6665225" y="2982282"/>
            <a:ext cx="2057400" cy="2064281"/>
          </a:xfrm>
          <a:prstGeom prst="rect">
            <a:avLst/>
          </a:prstGeom>
        </p:spPr>
      </p:pic>
    </p:spTree>
    <p:extLst>
      <p:ext uri="{BB962C8B-B14F-4D97-AF65-F5344CB8AC3E}">
        <p14:creationId xmlns:p14="http://schemas.microsoft.com/office/powerpoint/2010/main" val="288189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08" y="515138"/>
            <a:ext cx="8233394" cy="1177342"/>
          </a:xfrm>
          <a:solidFill>
            <a:srgbClr val="16169C"/>
          </a:solidFill>
        </p:spPr>
        <p:style>
          <a:lnRef idx="3">
            <a:schemeClr val="lt1"/>
          </a:lnRef>
          <a:fillRef idx="1">
            <a:schemeClr val="accent6"/>
          </a:fillRef>
          <a:effectRef idx="1">
            <a:schemeClr val="accent6"/>
          </a:effectRef>
          <a:fontRef idx="minor">
            <a:schemeClr val="lt1"/>
          </a:fontRef>
        </p:style>
        <p:txBody>
          <a:bodyPr anchor="ctr"/>
          <a:lstStyle/>
          <a:p>
            <a:pPr algn="ctr"/>
            <a:r>
              <a:rPr lang="en-US"/>
              <a:t>Our Contact Information</a:t>
            </a:r>
          </a:p>
        </p:txBody>
      </p:sp>
      <p:sp>
        <p:nvSpPr>
          <p:cNvPr id="3" name="Text Placeholder 2"/>
          <p:cNvSpPr>
            <a:spLocks noGrp="1"/>
          </p:cNvSpPr>
          <p:nvPr>
            <p:ph type="body" idx="1"/>
          </p:nvPr>
        </p:nvSpPr>
        <p:spPr>
          <a:xfrm>
            <a:off x="3040576" y="1819970"/>
            <a:ext cx="5574266" cy="2525528"/>
          </a:xfrm>
        </p:spPr>
        <p:txBody>
          <a:bodyPr spcFirstLastPara="1" vert="horz" wrap="square" lIns="68580" tIns="34290" rIns="68580" bIns="34290" rtlCol="0" anchor="t" anchorCtr="0">
            <a:noAutofit/>
          </a:bodyPr>
          <a:lstStyle/>
          <a:p>
            <a:pPr>
              <a:lnSpc>
                <a:spcPct val="100000"/>
              </a:lnSpc>
            </a:pPr>
            <a:r>
              <a:rPr lang="en-US" sz="1400" dirty="0">
                <a:solidFill>
                  <a:schemeClr val="bg2"/>
                </a:solidFill>
                <a:ea typeface="+mn-lt"/>
                <a:cs typeface="+mn-lt"/>
              </a:rPr>
              <a:t>Cortney Sweat	    Jessica Brock</a:t>
            </a:r>
          </a:p>
          <a:p>
            <a:pPr>
              <a:lnSpc>
                <a:spcPct val="100000"/>
              </a:lnSpc>
            </a:pPr>
            <a:r>
              <a:rPr lang="en-US" sz="1400" dirty="0">
                <a:solidFill>
                  <a:schemeClr val="bg2"/>
                </a:solidFill>
                <a:ea typeface="+mn-lt"/>
                <a:cs typeface="+mn-lt"/>
                <a:hlinkClick r:id="rId3">
                  <a:extLst>
                    <a:ext uri="{A12FA001-AC4F-418D-AE19-62706E023703}">
                      <ahyp:hlinkClr xmlns:ahyp="http://schemas.microsoft.com/office/drawing/2018/hyperlinkcolor" val="tx"/>
                    </a:ext>
                  </a:extLst>
                </a:hlinkClick>
              </a:rPr>
              <a:t>cortney.sweat@ilsi.net</a:t>
            </a:r>
            <a:r>
              <a:rPr lang="en-US" sz="1400" dirty="0">
                <a:solidFill>
                  <a:schemeClr val="bg2"/>
                </a:solidFill>
                <a:ea typeface="+mn-lt"/>
                <a:cs typeface="+mn-lt"/>
              </a:rPr>
              <a:t>     </a:t>
            </a:r>
            <a:r>
              <a:rPr lang="en-US" sz="1400" dirty="0">
                <a:solidFill>
                  <a:schemeClr val="bg2"/>
                </a:solidFill>
                <a:ea typeface="+mn-lt"/>
                <a:cs typeface="+mn-lt"/>
                <a:hlinkClick r:id="rId4">
                  <a:extLst>
                    <a:ext uri="{A12FA001-AC4F-418D-AE19-62706E023703}">
                      <ahyp:hlinkClr xmlns:ahyp="http://schemas.microsoft.com/office/drawing/2018/hyperlinkcolor" val="tx"/>
                    </a:ext>
                  </a:extLst>
                </a:hlinkClick>
              </a:rPr>
              <a:t>jessica.brock@ilsi.net</a:t>
            </a:r>
            <a:r>
              <a:rPr lang="en-US" sz="1400" dirty="0">
                <a:solidFill>
                  <a:schemeClr val="bg2"/>
                </a:solidFill>
                <a:ea typeface="+mn-lt"/>
                <a:cs typeface="+mn-lt"/>
              </a:rPr>
              <a:t> </a:t>
            </a:r>
          </a:p>
          <a:p>
            <a:pPr>
              <a:lnSpc>
                <a:spcPct val="100000"/>
              </a:lnSpc>
            </a:pPr>
            <a:r>
              <a:rPr lang="en-US" sz="1400" dirty="0">
                <a:solidFill>
                  <a:schemeClr val="bg2"/>
                </a:solidFill>
                <a:ea typeface="+mn-lt"/>
                <a:cs typeface="+mn-lt"/>
              </a:rPr>
              <a:t>(574) 239-2166	    (574) 855-5129</a:t>
            </a:r>
            <a:endParaRPr lang="en-US" sz="1400" dirty="0">
              <a:solidFill>
                <a:schemeClr val="bg2"/>
              </a:solidFill>
            </a:endParaRPr>
          </a:p>
          <a:p>
            <a:pPr>
              <a:lnSpc>
                <a:spcPct val="100000"/>
              </a:lnSpc>
            </a:pPr>
            <a:r>
              <a:rPr lang="en-US" sz="1400" dirty="0">
                <a:solidFill>
                  <a:schemeClr val="bg2"/>
                </a:solidFill>
                <a:ea typeface="+mn-lt"/>
                <a:cs typeface="+mn-lt"/>
              </a:rPr>
              <a:t>Attorney		    Project Director - Attorney</a:t>
            </a:r>
          </a:p>
          <a:p>
            <a:pPr>
              <a:lnSpc>
                <a:spcPct val="100000"/>
              </a:lnSpc>
            </a:pPr>
            <a:r>
              <a:rPr lang="en-US" sz="1400" dirty="0">
                <a:solidFill>
                  <a:schemeClr val="bg2"/>
                </a:solidFill>
                <a:ea typeface="+mn-lt"/>
                <a:cs typeface="+mn-lt"/>
              </a:rPr>
              <a:t>                 </a:t>
            </a:r>
          </a:p>
          <a:p>
            <a:pPr>
              <a:lnSpc>
                <a:spcPct val="100000"/>
              </a:lnSpc>
            </a:pPr>
            <a:r>
              <a:rPr lang="en-US" sz="1400" dirty="0">
                <a:solidFill>
                  <a:schemeClr val="bg2"/>
                </a:solidFill>
                <a:ea typeface="+mn-lt"/>
                <a:cs typeface="+mn-lt"/>
              </a:rPr>
              <a:t>Adam Kornya                    Jane Handley</a:t>
            </a:r>
          </a:p>
          <a:p>
            <a:pPr>
              <a:lnSpc>
                <a:spcPct val="100000"/>
              </a:lnSpc>
            </a:pPr>
            <a:r>
              <a:rPr lang="en-US" sz="1400" dirty="0">
                <a:solidFill>
                  <a:schemeClr val="bg2"/>
                </a:solidFill>
                <a:ea typeface="+mn-lt"/>
                <a:cs typeface="+mn-lt"/>
                <a:hlinkClick r:id="rId5">
                  <a:extLst>
                    <a:ext uri="{A12FA001-AC4F-418D-AE19-62706E023703}">
                      <ahyp:hlinkClr xmlns:ahyp="http://schemas.microsoft.com/office/drawing/2018/hyperlinkcolor" val="tx"/>
                    </a:ext>
                  </a:extLst>
                </a:hlinkClick>
              </a:rPr>
              <a:t>adam.kornya@ilsi.net</a:t>
            </a:r>
            <a:r>
              <a:rPr lang="en-US" sz="1400" dirty="0">
                <a:solidFill>
                  <a:schemeClr val="bg2"/>
                </a:solidFill>
                <a:ea typeface="+mn-lt"/>
                <a:cs typeface="+mn-lt"/>
              </a:rPr>
              <a:t>       </a:t>
            </a:r>
            <a:r>
              <a:rPr lang="en-US" sz="1400" dirty="0">
                <a:solidFill>
                  <a:schemeClr val="bg2"/>
                </a:solidFill>
                <a:ea typeface="+mn-lt"/>
                <a:cs typeface="+mn-lt"/>
                <a:hlinkClick r:id="rId6">
                  <a:extLst>
                    <a:ext uri="{A12FA001-AC4F-418D-AE19-62706E023703}">
                      <ahyp:hlinkClr xmlns:ahyp="http://schemas.microsoft.com/office/drawing/2018/hyperlinkcolor" val="tx"/>
                    </a:ext>
                  </a:extLst>
                </a:hlinkClick>
              </a:rPr>
              <a:t>jane.handley@ilsi.net</a:t>
            </a:r>
            <a:r>
              <a:rPr lang="en-US" sz="1400" dirty="0">
                <a:solidFill>
                  <a:schemeClr val="bg2"/>
                </a:solidFill>
                <a:ea typeface="+mn-lt"/>
                <a:cs typeface="+mn-lt"/>
              </a:rPr>
              <a:t> </a:t>
            </a:r>
          </a:p>
          <a:p>
            <a:pPr>
              <a:lnSpc>
                <a:spcPct val="100000"/>
              </a:lnSpc>
            </a:pPr>
            <a:r>
              <a:rPr lang="en-US" sz="1400" dirty="0">
                <a:solidFill>
                  <a:schemeClr val="bg2"/>
                </a:solidFill>
                <a:ea typeface="+mn-lt"/>
                <a:cs typeface="+mn-lt"/>
              </a:rPr>
              <a:t>(812) 961-7208     	   (317) 631-9410 x12326</a:t>
            </a:r>
          </a:p>
          <a:p>
            <a:pPr>
              <a:lnSpc>
                <a:spcPct val="100000"/>
              </a:lnSpc>
            </a:pPr>
            <a:r>
              <a:rPr lang="en-US" sz="1400" dirty="0">
                <a:solidFill>
                  <a:schemeClr val="bg2"/>
                </a:solidFill>
                <a:ea typeface="+mn-lt"/>
                <a:cs typeface="+mn-lt"/>
              </a:rPr>
              <a:t>Attorney     	    Attorney</a:t>
            </a:r>
          </a:p>
          <a:p>
            <a:pPr>
              <a:lnSpc>
                <a:spcPct val="100000"/>
              </a:lnSpc>
            </a:pPr>
            <a:r>
              <a:rPr lang="en-US" sz="1400" dirty="0">
                <a:solidFill>
                  <a:schemeClr val="bg2"/>
                </a:solidFill>
                <a:ea typeface="+mn-lt"/>
                <a:cs typeface="+mn-lt"/>
              </a:rPr>
              <a:t>            </a:t>
            </a:r>
          </a:p>
          <a:p>
            <a:pPr>
              <a:lnSpc>
                <a:spcPct val="100000"/>
              </a:lnSpc>
            </a:pPr>
            <a:r>
              <a:rPr lang="en-US" sz="1400" dirty="0">
                <a:solidFill>
                  <a:schemeClr val="bg2"/>
                </a:solidFill>
                <a:ea typeface="+mn-lt"/>
                <a:cs typeface="+mn-lt"/>
              </a:rPr>
              <a:t>Lisa McLaren                    Nicole Carmody</a:t>
            </a:r>
          </a:p>
          <a:p>
            <a:pPr>
              <a:lnSpc>
                <a:spcPct val="100000"/>
              </a:lnSpc>
            </a:pPr>
            <a:r>
              <a:rPr lang="en-US" sz="1400" dirty="0">
                <a:solidFill>
                  <a:schemeClr val="bg2"/>
                </a:solidFill>
                <a:ea typeface="+mn-lt"/>
                <a:cs typeface="+mn-lt"/>
                <a:hlinkClick r:id="rId7">
                  <a:extLst>
                    <a:ext uri="{A12FA001-AC4F-418D-AE19-62706E023703}">
                      <ahyp:hlinkClr xmlns:ahyp="http://schemas.microsoft.com/office/drawing/2018/hyperlinkcolor" val="tx"/>
                    </a:ext>
                  </a:extLst>
                </a:hlinkClick>
              </a:rPr>
              <a:t>lisa.mclaren@ilsi.net</a:t>
            </a:r>
            <a:r>
              <a:rPr lang="en-US" sz="1400" dirty="0">
                <a:solidFill>
                  <a:schemeClr val="bg2"/>
                </a:solidFill>
                <a:ea typeface="+mn-lt"/>
                <a:cs typeface="+mn-lt"/>
              </a:rPr>
              <a:t>         </a:t>
            </a:r>
            <a:r>
              <a:rPr lang="en-US" sz="1400" dirty="0">
                <a:solidFill>
                  <a:schemeClr val="bg2"/>
                </a:solidFill>
                <a:ea typeface="+mn-lt"/>
                <a:cs typeface="+mn-lt"/>
                <a:hlinkClick r:id="rId8">
                  <a:extLst>
                    <a:ext uri="{A12FA001-AC4F-418D-AE19-62706E023703}">
                      <ahyp:hlinkClr xmlns:ahyp="http://schemas.microsoft.com/office/drawing/2018/hyperlinkcolor" val="tx"/>
                    </a:ext>
                  </a:extLst>
                </a:hlinkClick>
              </a:rPr>
              <a:t>nicole.carmody@ilsi.net</a:t>
            </a:r>
            <a:endParaRPr lang="en-US" sz="1400" dirty="0">
              <a:solidFill>
                <a:schemeClr val="bg2"/>
              </a:solidFill>
              <a:ea typeface="+mn-lt"/>
              <a:cs typeface="+mn-lt"/>
            </a:endParaRPr>
          </a:p>
          <a:p>
            <a:pPr>
              <a:lnSpc>
                <a:spcPct val="100000"/>
              </a:lnSpc>
            </a:pPr>
            <a:r>
              <a:rPr lang="en-US" sz="1400" dirty="0">
                <a:solidFill>
                  <a:schemeClr val="bg2"/>
                </a:solidFill>
                <a:ea typeface="+mn-lt"/>
                <a:cs typeface="+mn-lt"/>
              </a:rPr>
              <a:t>(574) 855-5134	   (317) 829-3104</a:t>
            </a:r>
            <a:endParaRPr lang="en-US" sz="1400" dirty="0">
              <a:solidFill>
                <a:schemeClr val="bg2"/>
              </a:solidFill>
              <a:cs typeface="Calibri"/>
            </a:endParaRPr>
          </a:p>
          <a:p>
            <a:pPr>
              <a:lnSpc>
                <a:spcPct val="100000"/>
              </a:lnSpc>
            </a:pPr>
            <a:r>
              <a:rPr lang="en-US" sz="1400" dirty="0">
                <a:solidFill>
                  <a:schemeClr val="bg2"/>
                </a:solidFill>
                <a:ea typeface="+mn-lt"/>
                <a:cs typeface="+mn-lt"/>
              </a:rPr>
              <a:t>Social Worker     	   Paralegal         </a:t>
            </a:r>
            <a:endParaRPr lang="en-US" sz="1400" dirty="0">
              <a:solidFill>
                <a:schemeClr val="bg2"/>
              </a:solidFill>
              <a:cs typeface="Calibri"/>
            </a:endParaRPr>
          </a:p>
        </p:txBody>
      </p:sp>
      <p:pic>
        <p:nvPicPr>
          <p:cNvPr id="4" name="Picture 9">
            <a:extLst>
              <a:ext uri="{FF2B5EF4-FFF2-40B4-BE49-F238E27FC236}">
                <a16:creationId xmlns:a16="http://schemas.microsoft.com/office/drawing/2014/main" id="{47A2F358-4D9B-4E38-8BE0-5189627BCEB9}"/>
              </a:ext>
            </a:extLst>
          </p:cNvPr>
          <p:cNvPicPr>
            <a:picLocks noChangeAspect="1"/>
          </p:cNvPicPr>
          <p:nvPr/>
        </p:nvPicPr>
        <p:blipFill rotWithShape="1">
          <a:blip r:embed="rId9"/>
          <a:srcRect l="-640" t="-218" r="1279" b="327"/>
          <a:stretch/>
        </p:blipFill>
        <p:spPr>
          <a:xfrm>
            <a:off x="900795" y="1518965"/>
            <a:ext cx="1676894" cy="3288555"/>
          </a:xfrm>
          <a:prstGeom prst="rect">
            <a:avLst/>
          </a:prstGeom>
        </p:spPr>
      </p:pic>
    </p:spTree>
    <p:extLst>
      <p:ext uri="{BB962C8B-B14F-4D97-AF65-F5344CB8AC3E}">
        <p14:creationId xmlns:p14="http://schemas.microsoft.com/office/powerpoint/2010/main" val="147040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6169C"/>
          </a:solidFill>
        </p:spPr>
        <p:style>
          <a:lnRef idx="3">
            <a:schemeClr val="lt1"/>
          </a:lnRef>
          <a:fillRef idx="1">
            <a:schemeClr val="accent5"/>
          </a:fillRef>
          <a:effectRef idx="1">
            <a:schemeClr val="accent5"/>
          </a:effectRef>
          <a:fontRef idx="minor">
            <a:schemeClr val="lt1"/>
          </a:fontRef>
        </p:style>
        <p:txBody>
          <a:bodyPr/>
          <a:lstStyle/>
          <a:p>
            <a:r>
              <a:rPr lang="en-US"/>
              <a:t>LAVA Project – Mission	</a:t>
            </a:r>
          </a:p>
        </p:txBody>
      </p:sp>
      <p:sp>
        <p:nvSpPr>
          <p:cNvPr id="3" name="Content Placeholder 2"/>
          <p:cNvSpPr>
            <a:spLocks noGrp="1"/>
          </p:cNvSpPr>
          <p:nvPr>
            <p:ph idx="1"/>
          </p:nvPr>
        </p:nvSpPr>
        <p:spPr>
          <a:xfrm>
            <a:off x="628650" y="1369219"/>
            <a:ext cx="3943350" cy="3263504"/>
          </a:xfrm>
          <a:ln w="3175">
            <a:solidFill>
              <a:schemeClr val="tx1"/>
            </a:solidFill>
          </a:ln>
        </p:spPr>
        <p:txBody>
          <a:bodyPr spcFirstLastPara="1" vert="horz" wrap="square" lIns="68580" tIns="34290" rIns="68580" bIns="34290" rtlCol="0" anchor="t" anchorCtr="0">
            <a:noAutofit/>
          </a:bodyPr>
          <a:lstStyle/>
          <a:p>
            <a:pPr marL="0" indent="0" algn="ctr">
              <a:buNone/>
            </a:pPr>
            <a:r>
              <a:rPr lang="en-US" sz="1800" b="1" dirty="0">
                <a:solidFill>
                  <a:schemeClr val="bg2"/>
                </a:solidFill>
              </a:rPr>
              <a:t>Provision of Civil Legal Services</a:t>
            </a:r>
          </a:p>
          <a:p>
            <a:r>
              <a:rPr lang="en-US" sz="1600" dirty="0">
                <a:solidFill>
                  <a:schemeClr val="bg2"/>
                </a:solidFill>
              </a:rPr>
              <a:t>Provide quality legal representation to seniors and endangered adults who are victims of criminal behavior, including abuse, neglect, and exploitation</a:t>
            </a:r>
          </a:p>
          <a:p>
            <a:r>
              <a:rPr lang="en-US" sz="1600" dirty="0">
                <a:solidFill>
                  <a:schemeClr val="bg2"/>
                </a:solidFill>
              </a:rPr>
              <a:t>Ease or eliminate the negative effects of these crimes</a:t>
            </a:r>
            <a:endParaRPr lang="en-US" sz="1600" dirty="0">
              <a:solidFill>
                <a:schemeClr val="bg2"/>
              </a:solidFill>
              <a:cs typeface="Calibri"/>
            </a:endParaRPr>
          </a:p>
          <a:p>
            <a:r>
              <a:rPr lang="en-US" sz="1600" dirty="0">
                <a:solidFill>
                  <a:schemeClr val="bg2"/>
                </a:solidFill>
              </a:rPr>
              <a:t>Identifying and obtaining social services for clients, Referrals</a:t>
            </a:r>
          </a:p>
        </p:txBody>
      </p:sp>
      <p:sp>
        <p:nvSpPr>
          <p:cNvPr id="4" name="Content Placeholder 2">
            <a:extLst>
              <a:ext uri="{FF2B5EF4-FFF2-40B4-BE49-F238E27FC236}">
                <a16:creationId xmlns:a16="http://schemas.microsoft.com/office/drawing/2014/main" id="{1D338227-A4CB-45AA-8CEA-D7F8CF08F8D9}"/>
              </a:ext>
            </a:extLst>
          </p:cNvPr>
          <p:cNvSpPr txBox="1">
            <a:spLocks/>
          </p:cNvSpPr>
          <p:nvPr/>
        </p:nvSpPr>
        <p:spPr>
          <a:xfrm>
            <a:off x="4572000" y="1369219"/>
            <a:ext cx="3943350" cy="3263504"/>
          </a:xfrm>
          <a:prstGeom prst="rect">
            <a:avLst/>
          </a:prstGeom>
          <a:ln w="3175">
            <a:solidFill>
              <a:schemeClr val="tx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solidFill>
                  <a:schemeClr val="bg2"/>
                </a:solidFill>
                <a:latin typeface="Lato" panose="020F0502020204030203" pitchFamily="34" charset="0"/>
                <a:ea typeface="Lato" panose="020F0502020204030203" pitchFamily="34" charset="0"/>
                <a:cs typeface="Lato" panose="020F0502020204030203" pitchFamily="34" charset="0"/>
              </a:rPr>
              <a:t>Legal Education/Community Outreach</a:t>
            </a:r>
          </a:p>
          <a:p>
            <a:endParaRPr lang="en-US" sz="2100" dirty="0">
              <a:solidFill>
                <a:schemeClr val="bg2"/>
              </a:solidFill>
              <a:latin typeface="Lato" panose="020F0502020204030203" pitchFamily="34" charset="0"/>
              <a:ea typeface="Lato" panose="020F0502020204030203" pitchFamily="34" charset="0"/>
              <a:cs typeface="Lato" panose="020F0502020204030203" pitchFamily="34" charset="0"/>
            </a:endParaRPr>
          </a:p>
          <a:p>
            <a:r>
              <a:rPr lang="en-US" sz="2100" dirty="0">
                <a:solidFill>
                  <a:schemeClr val="bg2"/>
                </a:solidFill>
                <a:latin typeface="Lato" panose="020F0502020204030203" pitchFamily="34" charset="0"/>
                <a:ea typeface="Lato" panose="020F0502020204030203" pitchFamily="34" charset="0"/>
                <a:cs typeface="Lato" panose="020F0502020204030203" pitchFamily="34" charset="0"/>
              </a:rPr>
              <a:t>Provide law-related education and proactive programming designed to empower seniors and endangered adults</a:t>
            </a:r>
          </a:p>
        </p:txBody>
      </p:sp>
    </p:spTree>
    <p:extLst>
      <p:ext uri="{BB962C8B-B14F-4D97-AF65-F5344CB8AC3E}">
        <p14:creationId xmlns:p14="http://schemas.microsoft.com/office/powerpoint/2010/main" val="2180757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6169C"/>
          </a:solidFill>
        </p:spPr>
        <p:style>
          <a:lnRef idx="3">
            <a:schemeClr val="lt1"/>
          </a:lnRef>
          <a:fillRef idx="1">
            <a:schemeClr val="accent5"/>
          </a:fillRef>
          <a:effectRef idx="1">
            <a:schemeClr val="accent5"/>
          </a:effectRef>
          <a:fontRef idx="minor">
            <a:schemeClr val="lt1"/>
          </a:fontRef>
        </p:style>
        <p:txBody>
          <a:bodyPr/>
          <a:lstStyle/>
          <a:p>
            <a:r>
              <a:rPr lang="en-US"/>
              <a:t>LAVA Project – Who is eligible?	</a:t>
            </a:r>
          </a:p>
        </p:txBody>
      </p:sp>
      <p:sp>
        <p:nvSpPr>
          <p:cNvPr id="3" name="Content Placeholder 2"/>
          <p:cNvSpPr>
            <a:spLocks noGrp="1"/>
          </p:cNvSpPr>
          <p:nvPr>
            <p:ph idx="1"/>
          </p:nvPr>
        </p:nvSpPr>
        <p:spPr>
          <a:xfrm>
            <a:off x="2042801" y="4173868"/>
            <a:ext cx="4500612" cy="822960"/>
          </a:xfrm>
          <a:solidFill>
            <a:srgbClr val="16169C"/>
          </a:solidFill>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indent="0">
              <a:buNone/>
            </a:pPr>
            <a:r>
              <a:rPr lang="en-US" dirty="0">
                <a:solidFill>
                  <a:schemeClr val="bg1"/>
                </a:solidFill>
              </a:rPr>
              <a:t>Other General Requirements Include:</a:t>
            </a:r>
          </a:p>
          <a:p>
            <a:pPr lvl="1"/>
            <a:r>
              <a:rPr lang="en-US" dirty="0">
                <a:solidFill>
                  <a:schemeClr val="bg1"/>
                </a:solidFill>
              </a:rPr>
              <a:t>Capacity to retain legal counsel</a:t>
            </a:r>
          </a:p>
        </p:txBody>
      </p:sp>
      <p:sp>
        <p:nvSpPr>
          <p:cNvPr id="6" name="TextBox 5"/>
          <p:cNvSpPr txBox="1"/>
          <p:nvPr/>
        </p:nvSpPr>
        <p:spPr>
          <a:xfrm>
            <a:off x="708951" y="2602437"/>
            <a:ext cx="2563205" cy="577081"/>
          </a:xfrm>
          <a:prstGeom prst="rect">
            <a:avLst/>
          </a:prstGeom>
          <a:solidFill>
            <a:schemeClr val="tx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r>
              <a:rPr lang="en-US" sz="1050" b="1" u="sng"/>
              <a:t>Victim of a crime</a:t>
            </a:r>
          </a:p>
          <a:p>
            <a:pPr marL="346472"/>
            <a:r>
              <a:rPr lang="en-US" sz="1050"/>
              <a:t>Doesn’t have to be charged or prosecuted</a:t>
            </a:r>
          </a:p>
        </p:txBody>
      </p:sp>
      <p:sp>
        <p:nvSpPr>
          <p:cNvPr id="7" name="TextBox 6"/>
          <p:cNvSpPr txBox="1"/>
          <p:nvPr/>
        </p:nvSpPr>
        <p:spPr>
          <a:xfrm>
            <a:off x="4082754" y="1629032"/>
            <a:ext cx="4432596" cy="415498"/>
          </a:xfrm>
          <a:prstGeom prst="rect">
            <a:avLst/>
          </a:prstGeom>
          <a:solidFill>
            <a:schemeClr val="tx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050" b="1" u="sng"/>
              <a:t>Senior</a:t>
            </a:r>
          </a:p>
          <a:p>
            <a:pPr marL="346472"/>
            <a:r>
              <a:rPr lang="en-US" sz="1050"/>
              <a:t>Age 60 or older</a:t>
            </a:r>
          </a:p>
        </p:txBody>
      </p:sp>
      <p:sp>
        <p:nvSpPr>
          <p:cNvPr id="8" name="TextBox 7"/>
          <p:cNvSpPr txBox="1"/>
          <p:nvPr/>
        </p:nvSpPr>
        <p:spPr>
          <a:xfrm>
            <a:off x="4076343" y="2431186"/>
            <a:ext cx="4432597" cy="1223412"/>
          </a:xfrm>
          <a:prstGeom prst="rect">
            <a:avLst/>
          </a:prstGeom>
          <a:solidFill>
            <a:schemeClr val="tx2">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050" b="1" u="sng"/>
              <a:t>Endangered Adult</a:t>
            </a:r>
          </a:p>
          <a:p>
            <a:pPr marL="602456" lvl="2" indent="-342900">
              <a:buFont typeface="+mj-lt"/>
              <a:buAutoNum type="arabicPeriod"/>
            </a:pPr>
            <a:r>
              <a:rPr lang="en-US" sz="1050"/>
              <a:t>Age 18+</a:t>
            </a:r>
          </a:p>
          <a:p>
            <a:pPr marL="602456" lvl="2" indent="-342900">
              <a:buFont typeface="+mj-lt"/>
              <a:buAutoNum type="arabicPeriod"/>
            </a:pPr>
            <a:r>
              <a:rPr lang="en-US" sz="1050"/>
              <a:t>Incapable by reason of: mental illness, developmental/intellectual disability, dementia, other physical or mental incapacity</a:t>
            </a:r>
          </a:p>
          <a:p>
            <a:pPr marL="602456" lvl="2" indent="-342900">
              <a:buFont typeface="+mj-lt"/>
              <a:buAutoNum type="arabicPeriod"/>
            </a:pPr>
            <a:r>
              <a:rPr lang="en-US" sz="1050"/>
              <a:t>Harmed or threatened with harm as a result of abuse, neglect, or exploitation</a:t>
            </a:r>
          </a:p>
        </p:txBody>
      </p:sp>
      <p:sp>
        <p:nvSpPr>
          <p:cNvPr id="9" name="Plus 8"/>
          <p:cNvSpPr/>
          <p:nvPr/>
        </p:nvSpPr>
        <p:spPr>
          <a:xfrm>
            <a:off x="3302703" y="2311088"/>
            <a:ext cx="714643" cy="654081"/>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p:cNvSpPr/>
          <p:nvPr/>
        </p:nvSpPr>
        <p:spPr>
          <a:xfrm>
            <a:off x="5868875" y="2031528"/>
            <a:ext cx="860355" cy="438582"/>
          </a:xfrm>
          <a:prstGeom prst="rect">
            <a:avLst/>
          </a:prstGeom>
          <a:noFill/>
        </p:spPr>
        <p:txBody>
          <a:bodyPr wrap="square" lIns="68580" tIns="34290" rIns="68580" bIns="34290">
            <a:spAutoFit/>
          </a:bodyPr>
          <a:lstStyle/>
          <a:p>
            <a:pPr algn="ctr"/>
            <a:r>
              <a:rPr lang="en-US" sz="2400" b="1">
                <a:ln w="0"/>
                <a:solidFill>
                  <a:schemeClr val="accent1"/>
                </a:solidFill>
                <a:effectLst>
                  <a:outerShdw blurRad="38100" dist="25400" dir="5400000" algn="ctr" rotWithShape="0">
                    <a:srgbClr val="6E747A">
                      <a:alpha val="43000"/>
                    </a:srgbClr>
                  </a:outerShdw>
                </a:effectLst>
              </a:rPr>
              <a:t>OR</a:t>
            </a:r>
          </a:p>
        </p:txBody>
      </p:sp>
      <p:sp>
        <p:nvSpPr>
          <p:cNvPr id="11" name="Rectangle 10"/>
          <p:cNvSpPr/>
          <p:nvPr/>
        </p:nvSpPr>
        <p:spPr>
          <a:xfrm>
            <a:off x="1560376" y="1516363"/>
            <a:ext cx="860355" cy="623248"/>
          </a:xfrm>
          <a:prstGeom prst="rect">
            <a:avLst/>
          </a:prstGeom>
          <a:noFill/>
        </p:spPr>
        <p:txBody>
          <a:bodyPr wrap="square" lIns="68580" tIns="34290" rIns="68580" bIns="34290">
            <a:spAutoFit/>
          </a:bodyPr>
          <a:lstStyle/>
          <a:p>
            <a:pPr algn="ctr"/>
            <a:r>
              <a:rPr lang="en-US" sz="3600" b="1">
                <a:ln w="0"/>
                <a:solidFill>
                  <a:schemeClr val="accent1"/>
                </a:solidFill>
                <a:effectLst>
                  <a:outerShdw blurRad="38100" dist="25400" dir="5400000" algn="ctr" rotWithShape="0">
                    <a:srgbClr val="6E747A">
                      <a:alpha val="43000"/>
                    </a:srgbClr>
                  </a:outerShdw>
                </a:effectLst>
              </a:rPr>
              <a:t>#1</a:t>
            </a:r>
          </a:p>
        </p:txBody>
      </p:sp>
      <p:sp>
        <p:nvSpPr>
          <p:cNvPr id="12" name="Rectangle 11"/>
          <p:cNvSpPr/>
          <p:nvPr/>
        </p:nvSpPr>
        <p:spPr>
          <a:xfrm>
            <a:off x="5862464" y="1268017"/>
            <a:ext cx="860355" cy="623248"/>
          </a:xfrm>
          <a:prstGeom prst="rect">
            <a:avLst/>
          </a:prstGeom>
          <a:noFill/>
        </p:spPr>
        <p:txBody>
          <a:bodyPr wrap="square" lIns="68580" tIns="34290" rIns="68580" bIns="34290">
            <a:spAutoFit/>
          </a:bodyPr>
          <a:lstStyle/>
          <a:p>
            <a:pPr algn="ctr"/>
            <a:r>
              <a:rPr lang="en-US" sz="3600" b="1">
                <a:ln w="0"/>
                <a:solidFill>
                  <a:schemeClr val="accent1"/>
                </a:solidFill>
                <a:effectLst>
                  <a:outerShdw blurRad="38100" dist="25400" dir="5400000" algn="ctr" rotWithShape="0">
                    <a:srgbClr val="6E747A">
                      <a:alpha val="43000"/>
                    </a:srgbClr>
                  </a:outerShdw>
                </a:effectLst>
              </a:rPr>
              <a:t>#2</a:t>
            </a:r>
          </a:p>
        </p:txBody>
      </p:sp>
    </p:spTree>
    <p:extLst>
      <p:ext uri="{BB962C8B-B14F-4D97-AF65-F5344CB8AC3E}">
        <p14:creationId xmlns:p14="http://schemas.microsoft.com/office/powerpoint/2010/main" val="122500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38F0-5328-4D7D-9CBD-33FDB81992F2}"/>
              </a:ext>
            </a:extLst>
          </p:cNvPr>
          <p:cNvSpPr>
            <a:spLocks noGrp="1"/>
          </p:cNvSpPr>
          <p:nvPr>
            <p:ph type="title"/>
          </p:nvPr>
        </p:nvSpPr>
        <p:spPr>
          <a:xfrm>
            <a:off x="311700" y="445025"/>
            <a:ext cx="8520600" cy="707450"/>
          </a:xfrm>
          <a:solidFill>
            <a:srgbClr val="16169C"/>
          </a:solidFill>
        </p:spPr>
        <p:txBody>
          <a:bodyPr>
            <a:normAutofit fontScale="90000"/>
          </a:bodyPr>
          <a:lstStyle/>
          <a:p>
            <a:r>
              <a:rPr lang="en-US" sz="4500" dirty="0">
                <a:solidFill>
                  <a:schemeClr val="bg1"/>
                </a:solidFill>
                <a:latin typeface="Calibri"/>
                <a:cs typeface="Calibri Light"/>
              </a:rPr>
              <a:t>Legal Risk Detector</a:t>
            </a:r>
          </a:p>
        </p:txBody>
      </p:sp>
      <p:sp>
        <p:nvSpPr>
          <p:cNvPr id="3" name="Content Placeholder 2">
            <a:extLst>
              <a:ext uri="{FF2B5EF4-FFF2-40B4-BE49-F238E27FC236}">
                <a16:creationId xmlns:a16="http://schemas.microsoft.com/office/drawing/2014/main" id="{1E1F95D0-094E-445F-9D9D-C203C5A0605B}"/>
              </a:ext>
            </a:extLst>
          </p:cNvPr>
          <p:cNvSpPr>
            <a:spLocks noGrp="1"/>
          </p:cNvSpPr>
          <p:nvPr>
            <p:ph idx="1"/>
          </p:nvPr>
        </p:nvSpPr>
        <p:spPr/>
        <p:txBody>
          <a:bodyPr spcFirstLastPara="1" vert="horz" wrap="square" lIns="68580" tIns="34290" rIns="68580" bIns="34290" rtlCol="0" anchor="t" anchorCtr="0">
            <a:normAutofit/>
          </a:bodyPr>
          <a:lstStyle/>
          <a:p>
            <a:r>
              <a:rPr lang="en-US" sz="2400" dirty="0">
                <a:cs typeface="Calibri"/>
              </a:rPr>
              <a:t>How did the Indiana Legal Risk Detector begin?</a:t>
            </a:r>
          </a:p>
          <a:p>
            <a:r>
              <a:rPr lang="en-US" sz="2400" dirty="0">
                <a:cs typeface="Calibri"/>
              </a:rPr>
              <a:t>What is it?</a:t>
            </a:r>
          </a:p>
          <a:p>
            <a:r>
              <a:rPr lang="en-US" sz="2400" dirty="0">
                <a:cs typeface="Calibri"/>
              </a:rPr>
              <a:t>How does it work?</a:t>
            </a:r>
          </a:p>
          <a:p>
            <a:r>
              <a:rPr lang="en-US" sz="2400" dirty="0">
                <a:cs typeface="Calibri"/>
              </a:rPr>
              <a:t>How can this help?</a:t>
            </a:r>
          </a:p>
          <a:p>
            <a:r>
              <a:rPr lang="en-US" sz="2400" dirty="0">
                <a:cs typeface="Calibri"/>
              </a:rPr>
              <a:t>Pilot phase</a:t>
            </a:r>
          </a:p>
          <a:p>
            <a:r>
              <a:rPr lang="en-US" sz="2400" dirty="0">
                <a:cs typeface="Calibri"/>
              </a:rPr>
              <a:t>Next steps?</a:t>
            </a:r>
          </a:p>
          <a:p>
            <a:pPr lvl="1"/>
            <a:r>
              <a:rPr lang="en-US" sz="2200" dirty="0">
                <a:cs typeface="Calibri"/>
              </a:rPr>
              <a:t>Full launch</a:t>
            </a:r>
          </a:p>
        </p:txBody>
      </p:sp>
      <p:sp>
        <p:nvSpPr>
          <p:cNvPr id="4" name="TextBox 3">
            <a:extLst>
              <a:ext uri="{FF2B5EF4-FFF2-40B4-BE49-F238E27FC236}">
                <a16:creationId xmlns:a16="http://schemas.microsoft.com/office/drawing/2014/main" id="{D3D8BBB1-0A31-450C-A5C2-2C36AC5F08B8}"/>
              </a:ext>
            </a:extLst>
          </p:cNvPr>
          <p:cNvSpPr txBox="1"/>
          <p:nvPr/>
        </p:nvSpPr>
        <p:spPr>
          <a:xfrm>
            <a:off x="3543300" y="2400299"/>
            <a:ext cx="2057400"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050">
              <a:cs typeface="Calibri"/>
            </a:endParaRPr>
          </a:p>
        </p:txBody>
      </p:sp>
    </p:spTree>
    <p:extLst>
      <p:ext uri="{BB962C8B-B14F-4D97-AF65-F5344CB8AC3E}">
        <p14:creationId xmlns:p14="http://schemas.microsoft.com/office/powerpoint/2010/main" val="115589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238F0-5328-4D7D-9CBD-33FDB81992F2}"/>
              </a:ext>
            </a:extLst>
          </p:cNvPr>
          <p:cNvSpPr>
            <a:spLocks noGrp="1"/>
          </p:cNvSpPr>
          <p:nvPr>
            <p:ph type="title"/>
          </p:nvPr>
        </p:nvSpPr>
        <p:spPr>
          <a:xfrm>
            <a:off x="311700" y="445025"/>
            <a:ext cx="8520600" cy="707450"/>
          </a:xfrm>
          <a:solidFill>
            <a:srgbClr val="16169C"/>
          </a:solidFill>
        </p:spPr>
        <p:txBody>
          <a:bodyPr>
            <a:normAutofit fontScale="90000"/>
          </a:bodyPr>
          <a:lstStyle/>
          <a:p>
            <a:r>
              <a:rPr lang="en-US" sz="4500" dirty="0">
                <a:solidFill>
                  <a:schemeClr val="bg1"/>
                </a:solidFill>
                <a:latin typeface="Calibri"/>
                <a:cs typeface="Calibri Light"/>
              </a:rPr>
              <a:t>Legal Risk Detector</a:t>
            </a:r>
          </a:p>
        </p:txBody>
      </p:sp>
      <p:sp>
        <p:nvSpPr>
          <p:cNvPr id="3" name="Content Placeholder 2">
            <a:extLst>
              <a:ext uri="{FF2B5EF4-FFF2-40B4-BE49-F238E27FC236}">
                <a16:creationId xmlns:a16="http://schemas.microsoft.com/office/drawing/2014/main" id="{1E1F95D0-094E-445F-9D9D-C203C5A0605B}"/>
              </a:ext>
            </a:extLst>
          </p:cNvPr>
          <p:cNvSpPr>
            <a:spLocks noGrp="1"/>
          </p:cNvSpPr>
          <p:nvPr>
            <p:ph idx="1"/>
          </p:nvPr>
        </p:nvSpPr>
        <p:spPr/>
        <p:txBody>
          <a:bodyPr spcFirstLastPara="1" vert="horz" wrap="square" lIns="68580" tIns="34290" rIns="68580" bIns="34290" rtlCol="0" anchor="t" anchorCtr="0">
            <a:normAutofit/>
          </a:bodyPr>
          <a:lstStyle/>
          <a:p>
            <a:r>
              <a:rPr lang="en-US" sz="2400" dirty="0">
                <a:cs typeface="Calibri"/>
              </a:rPr>
              <a:t>How did the Indiana Legal Risk Detector begin?</a:t>
            </a:r>
          </a:p>
          <a:p>
            <a:pPr lvl="1"/>
            <a:r>
              <a:rPr lang="en-US" sz="2400" dirty="0">
                <a:cs typeface="Calibri"/>
              </a:rPr>
              <a:t>States who have a Risk Detector: Florida, New York, Idaho, Alaska, Texas, Nebraska</a:t>
            </a:r>
          </a:p>
        </p:txBody>
      </p:sp>
      <p:sp>
        <p:nvSpPr>
          <p:cNvPr id="4" name="TextBox 3">
            <a:extLst>
              <a:ext uri="{FF2B5EF4-FFF2-40B4-BE49-F238E27FC236}">
                <a16:creationId xmlns:a16="http://schemas.microsoft.com/office/drawing/2014/main" id="{D3D8BBB1-0A31-450C-A5C2-2C36AC5F08B8}"/>
              </a:ext>
            </a:extLst>
          </p:cNvPr>
          <p:cNvSpPr txBox="1"/>
          <p:nvPr/>
        </p:nvSpPr>
        <p:spPr>
          <a:xfrm>
            <a:off x="3543300" y="2400299"/>
            <a:ext cx="2057400"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050">
              <a:cs typeface="Calibri"/>
            </a:endParaRPr>
          </a:p>
        </p:txBody>
      </p:sp>
    </p:spTree>
    <p:extLst>
      <p:ext uri="{BB962C8B-B14F-4D97-AF65-F5344CB8AC3E}">
        <p14:creationId xmlns:p14="http://schemas.microsoft.com/office/powerpoint/2010/main" val="2393377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B0662-AF6D-45BD-9F77-E1145585813B}"/>
              </a:ext>
            </a:extLst>
          </p:cNvPr>
          <p:cNvSpPr>
            <a:spLocks noGrp="1"/>
          </p:cNvSpPr>
          <p:nvPr>
            <p:ph type="title"/>
          </p:nvPr>
        </p:nvSpPr>
        <p:spPr>
          <a:xfrm>
            <a:off x="207235" y="832857"/>
            <a:ext cx="7688700" cy="535200"/>
          </a:xfrm>
        </p:spPr>
        <p:txBody>
          <a:bodyPr/>
          <a:lstStyle/>
          <a:p>
            <a:r>
              <a:rPr lang="en-US" dirty="0"/>
              <a:t>What is the Indiana Legal Risk Detector?</a:t>
            </a:r>
          </a:p>
        </p:txBody>
      </p:sp>
      <p:sp>
        <p:nvSpPr>
          <p:cNvPr id="3" name="Text Placeholder 2">
            <a:extLst>
              <a:ext uri="{FF2B5EF4-FFF2-40B4-BE49-F238E27FC236}">
                <a16:creationId xmlns:a16="http://schemas.microsoft.com/office/drawing/2014/main" id="{D1BCC7D8-44B6-43B7-8ABD-081F0E4F0969}"/>
              </a:ext>
            </a:extLst>
          </p:cNvPr>
          <p:cNvSpPr>
            <a:spLocks noGrp="1"/>
          </p:cNvSpPr>
          <p:nvPr>
            <p:ph type="body" idx="1"/>
          </p:nvPr>
        </p:nvSpPr>
        <p:spPr>
          <a:xfrm>
            <a:off x="0" y="1368057"/>
            <a:ext cx="4497573" cy="2977053"/>
          </a:xfrm>
        </p:spPr>
        <p:txBody>
          <a:bodyPr/>
          <a:lstStyle/>
          <a:p>
            <a:r>
              <a:rPr lang="en-US" sz="1600" dirty="0">
                <a:solidFill>
                  <a:schemeClr val="bg2"/>
                </a:solidFill>
                <a:latin typeface="Calibri" panose="020F0502020204030204" pitchFamily="34" charset="0"/>
                <a:cs typeface="Calibri" panose="020F0502020204030204" pitchFamily="34" charset="0"/>
              </a:rPr>
              <a:t>The Risk Detector is a web-based legal health “check-up” tool and referral tool that allows groups serving older and endangered adults to screen for common legal issues and has the option to refer them to ILS</a:t>
            </a:r>
          </a:p>
          <a:p>
            <a:r>
              <a:rPr lang="en-US" sz="1600" dirty="0">
                <a:solidFill>
                  <a:schemeClr val="bg2"/>
                </a:solidFill>
                <a:latin typeface="Calibri" panose="020F0502020204030204" pitchFamily="34" charset="0"/>
                <a:cs typeface="Calibri" panose="020F0502020204030204" pitchFamily="34" charset="0"/>
              </a:rPr>
              <a:t>It also has a self-assessment option</a:t>
            </a:r>
          </a:p>
          <a:p>
            <a:r>
              <a:rPr lang="en-US" sz="1600" dirty="0">
                <a:solidFill>
                  <a:schemeClr val="bg2"/>
                </a:solidFill>
                <a:latin typeface="Calibri" panose="020F0502020204030204" pitchFamily="34" charset="0"/>
                <a:cs typeface="Calibri" panose="020F0502020204030204" pitchFamily="34" charset="0"/>
              </a:rPr>
              <a:t>These screenings can take place in home or community settings, or done over the phone</a:t>
            </a:r>
          </a:p>
          <a:p>
            <a:r>
              <a:rPr lang="en-US" sz="1600" dirty="0">
                <a:solidFill>
                  <a:schemeClr val="bg2"/>
                </a:solidFill>
                <a:latin typeface="Calibri" panose="020F0502020204030204" pitchFamily="34" charset="0"/>
                <a:cs typeface="Calibri" panose="020F0502020204030204" pitchFamily="34" charset="0"/>
              </a:rPr>
              <a:t>It can be accessed via a link using any device type – a computer, laptop or phone.</a:t>
            </a:r>
          </a:p>
          <a:p>
            <a:r>
              <a:rPr lang="en-US" sz="1600" dirty="0">
                <a:solidFill>
                  <a:schemeClr val="bg2"/>
                </a:solidFill>
                <a:latin typeface="Calibri" panose="020F0502020204030204" pitchFamily="34" charset="0"/>
                <a:cs typeface="Calibri" panose="020F0502020204030204" pitchFamily="34" charset="0"/>
              </a:rPr>
              <a:t>It does not provide legal advice and its use does not form an attorney-client relationship between any parties</a:t>
            </a:r>
          </a:p>
          <a:p>
            <a:endParaRPr lang="en-US" sz="1600" dirty="0">
              <a:solidFill>
                <a:schemeClr val="bg2"/>
              </a:solidFill>
              <a:latin typeface="Calibri" panose="020F0502020204030204" pitchFamily="34" charset="0"/>
              <a:cs typeface="Calibri" panose="020F0502020204030204" pitchFamily="34" charset="0"/>
            </a:endParaRPr>
          </a:p>
          <a:p>
            <a:endParaRPr lang="en-US" sz="1600" dirty="0">
              <a:solidFill>
                <a:schemeClr val="bg2"/>
              </a:solidFill>
            </a:endParaRPr>
          </a:p>
        </p:txBody>
      </p:sp>
      <p:sp>
        <p:nvSpPr>
          <p:cNvPr id="8" name="TextBox 7">
            <a:extLst>
              <a:ext uri="{FF2B5EF4-FFF2-40B4-BE49-F238E27FC236}">
                <a16:creationId xmlns:a16="http://schemas.microsoft.com/office/drawing/2014/main" id="{0303FBC3-58D3-4ECB-8CE9-C2DA38394CA8}"/>
              </a:ext>
            </a:extLst>
          </p:cNvPr>
          <p:cNvSpPr txBox="1"/>
          <p:nvPr/>
        </p:nvSpPr>
        <p:spPr>
          <a:xfrm>
            <a:off x="4646428" y="4206577"/>
            <a:ext cx="4572000" cy="307777"/>
          </a:xfrm>
          <a:prstGeom prst="rect">
            <a:avLst/>
          </a:prstGeom>
          <a:noFill/>
        </p:spPr>
        <p:txBody>
          <a:bodyPr wrap="square">
            <a:spAutoFit/>
          </a:bodyPr>
          <a:lstStyle/>
          <a:p>
            <a:r>
              <a:rPr lang="en-US" b="1" dirty="0">
                <a:solidFill>
                  <a:schemeClr val="accent5"/>
                </a:solidFill>
                <a:latin typeface="Calibri" panose="020F0502020204030204" pitchFamily="34" charset="0"/>
                <a:cs typeface="Calibri" panose="020F0502020204030204" pitchFamily="34" charset="0"/>
              </a:rPr>
              <a:t>https://probononet.neotalogic.com/a/indianariskdetector</a:t>
            </a:r>
          </a:p>
        </p:txBody>
      </p:sp>
      <p:pic>
        <p:nvPicPr>
          <p:cNvPr id="9" name="Picture 8">
            <a:extLst>
              <a:ext uri="{FF2B5EF4-FFF2-40B4-BE49-F238E27FC236}">
                <a16:creationId xmlns:a16="http://schemas.microsoft.com/office/drawing/2014/main" id="{C2A10891-6724-4CD2-8C0F-88DBEC382C43}"/>
              </a:ext>
            </a:extLst>
          </p:cNvPr>
          <p:cNvPicPr>
            <a:picLocks noChangeAspect="1"/>
          </p:cNvPicPr>
          <p:nvPr/>
        </p:nvPicPr>
        <p:blipFill>
          <a:blip r:embed="rId3"/>
          <a:stretch>
            <a:fillRect/>
          </a:stretch>
        </p:blipFill>
        <p:spPr>
          <a:xfrm>
            <a:off x="4497573" y="1706546"/>
            <a:ext cx="4467197" cy="2300074"/>
          </a:xfrm>
          <a:prstGeom prst="rect">
            <a:avLst/>
          </a:prstGeom>
        </p:spPr>
      </p:pic>
    </p:spTree>
    <p:extLst>
      <p:ext uri="{BB962C8B-B14F-4D97-AF65-F5344CB8AC3E}">
        <p14:creationId xmlns:p14="http://schemas.microsoft.com/office/powerpoint/2010/main" val="2151509298"/>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B171A61B9CC847BCC0874B0C699E26" ma:contentTypeVersion="18" ma:contentTypeDescription="Create a new document." ma:contentTypeScope="" ma:versionID="52df60514efa03663d4aa2b3393eb5f6">
  <xsd:schema xmlns:xsd="http://www.w3.org/2001/XMLSchema" xmlns:xs="http://www.w3.org/2001/XMLSchema" xmlns:p="http://schemas.microsoft.com/office/2006/metadata/properties" xmlns:ns1="http://schemas.microsoft.com/sharepoint/v3" xmlns:ns2="61afb9fd-41cf-4895-9af6-051f007bcfbe" xmlns:ns3="4123354e-2df1-4338-abc6-488bbc57ca14" targetNamespace="http://schemas.microsoft.com/office/2006/metadata/properties" ma:root="true" ma:fieldsID="86c007c20bcd4e192133e56ab720b2c7" ns1:_="" ns2:_="" ns3:_="">
    <xsd:import namespace="http://schemas.microsoft.com/sharepoint/v3"/>
    <xsd:import namespace="61afb9fd-41cf-4895-9af6-051f007bcfbe"/>
    <xsd:import namespace="4123354e-2df1-4338-abc6-488bbc57ca1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afb9fd-41cf-4895-9af6-051f007bcfb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82ae733-6e54-4d87-a2f0-f013ffc32f0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23354e-2df1-4338-abc6-488bbc57ca1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332b782e-79a1-4c5c-9f2d-d02d745341b2}" ma:internalName="TaxCatchAll" ma:showField="CatchAllData" ma:web="4123354e-2df1-4338-abc6-488bbc57ca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1afb9fd-41cf-4895-9af6-051f007bcfbe">
      <Terms xmlns="http://schemas.microsoft.com/office/infopath/2007/PartnerControls"/>
    </lcf76f155ced4ddcb4097134ff3c332f>
    <TaxCatchAll xmlns="4123354e-2df1-4338-abc6-488bbc57ca14" xsi:nil="true"/>
    <SharedWithUsers xmlns="4123354e-2df1-4338-abc6-488bbc57ca14">
      <UserInfo>
        <DisplayName>Lisa McLaren</DisplayName>
        <AccountId>151</AccountId>
        <AccountType/>
      </UserInfo>
      <UserInfo>
        <DisplayName>Cortney Sweat</DisplayName>
        <AccountId>268</AccountId>
        <AccountType/>
      </UserInfo>
    </SharedWithUsers>
  </documentManagement>
</p:properties>
</file>

<file path=customXml/itemProps1.xml><?xml version="1.0" encoding="utf-8"?>
<ds:datastoreItem xmlns:ds="http://schemas.openxmlformats.org/officeDocument/2006/customXml" ds:itemID="{9519CBCE-D4F7-4337-B48C-E27E786361EA}">
  <ds:schemaRefs>
    <ds:schemaRef ds:uri="http://schemas.microsoft.com/sharepoint/v3/contenttype/forms"/>
  </ds:schemaRefs>
</ds:datastoreItem>
</file>

<file path=customXml/itemProps2.xml><?xml version="1.0" encoding="utf-8"?>
<ds:datastoreItem xmlns:ds="http://schemas.openxmlformats.org/officeDocument/2006/customXml" ds:itemID="{B599DD66-FB8A-4EE1-8519-03DC6B0992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afb9fd-41cf-4895-9af6-051f007bcfbe"/>
    <ds:schemaRef ds:uri="4123354e-2df1-4338-abc6-488bbc57ca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AA25F4-3CC3-41C6-97FF-B951442271D2}">
  <ds:schemaRefs>
    <ds:schemaRef ds:uri="http://schemas.microsoft.com/office/2006/metadata/properties"/>
    <ds:schemaRef ds:uri="http://schemas.microsoft.com/office/infopath/2007/PartnerControls"/>
    <ds:schemaRef ds:uri="http://schemas.microsoft.com/sharepoint/v3"/>
    <ds:schemaRef ds:uri="61afb9fd-41cf-4895-9af6-051f007bcfbe"/>
    <ds:schemaRef ds:uri="4123354e-2df1-4338-abc6-488bbc57ca14"/>
  </ds:schemaRefs>
</ds:datastoreItem>
</file>

<file path=docProps/app.xml><?xml version="1.0" encoding="utf-8"?>
<Properties xmlns="http://schemas.openxmlformats.org/officeDocument/2006/extended-properties" xmlns:vt="http://schemas.openxmlformats.org/officeDocument/2006/docPropsVTypes">
  <Template/>
  <TotalTime>3313</TotalTime>
  <Words>1358</Words>
  <Application>Microsoft Office PowerPoint</Application>
  <PresentationFormat>On-screen Show (16:9)</PresentationFormat>
  <Paragraphs>167</Paragraphs>
  <Slides>22</Slides>
  <Notes>22</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Streamline</vt:lpstr>
      <vt:lpstr>Office Theme</vt:lpstr>
      <vt:lpstr>Indiana Legal Risk Detector How to Identify and Assist Victims of Abuse</vt:lpstr>
      <vt:lpstr>Training Agenda</vt:lpstr>
      <vt:lpstr>PowerPoint Presentation</vt:lpstr>
      <vt:lpstr>Our Contact Information</vt:lpstr>
      <vt:lpstr>LAVA Project – Mission </vt:lpstr>
      <vt:lpstr>LAVA Project – Who is eligible? </vt:lpstr>
      <vt:lpstr>Legal Risk Detector</vt:lpstr>
      <vt:lpstr>Legal Risk Detector</vt:lpstr>
      <vt:lpstr>What is the Indiana Legal Risk Detector?</vt:lpstr>
      <vt:lpstr>How Can the Risk Detector Help?</vt:lpstr>
      <vt:lpstr>Findings from recent survey results</vt:lpstr>
      <vt:lpstr>How does the Indiana Legal Risk Detector work?</vt:lpstr>
      <vt:lpstr>How Does the Indiana Legal Risk Detector Work? </vt:lpstr>
      <vt:lpstr>How Does the Indiana Legal Risk Detector Work? </vt:lpstr>
      <vt:lpstr>How Does the Indiana Legal Risk Detector Work? </vt:lpstr>
      <vt:lpstr>Demo: Let’s test-drive the Risk Detector </vt:lpstr>
      <vt:lpstr>What typically happens after a Legal Risk Detector assessment is completed? </vt:lpstr>
      <vt:lpstr>What types of LAVA and ILS community partners can use the Legal Risk Detector? </vt:lpstr>
      <vt:lpstr>Getting Started</vt:lpstr>
      <vt:lpstr>Indiana Legal Risk Detector Training Manual for Community Partners</vt:lpstr>
      <vt:lpstr>Questions, Discussion and Next Steps</vt:lpstr>
      <vt:lpstr> Thank you! Questions, suggestions, feedback?  Cortney Sweat Cortney.sweat@ilsi.net  Lisa McLaren Lisa.mclaren@ilsi.net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Jacquelyn Gitzes</dc:creator>
  <cp:lastModifiedBy>Lisa McLaren</cp:lastModifiedBy>
  <cp:revision>222</cp:revision>
  <dcterms:modified xsi:type="dcterms:W3CDTF">2022-11-07T17:31:28Z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0x0101005CB171A61B9CC847BCC0874B0C699E26</vt:lpwstr>
  </property>
  <property fmtid="{D5CDD505-2E9C-101B-9397-08002B2CF9AE}" pid="3" name="MediaServiceImageTags">
    <vt:lpwstr/>
  </property>
</Properties>
</file>